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60" r:id="rId5"/>
    <p:sldId id="261" r:id="rId6"/>
    <p:sldId id="262" r:id="rId7"/>
    <p:sldId id="274" r:id="rId8"/>
    <p:sldId id="264" r:id="rId9"/>
    <p:sldId id="275" r:id="rId10"/>
    <p:sldId id="265" r:id="rId11"/>
    <p:sldId id="266" r:id="rId12"/>
    <p:sldId id="276" r:id="rId13"/>
    <p:sldId id="259" r:id="rId14"/>
    <p:sldId id="278" r:id="rId15"/>
    <p:sldId id="267" r:id="rId16"/>
    <p:sldId id="268" r:id="rId17"/>
    <p:sldId id="269" r:id="rId18"/>
    <p:sldId id="270" r:id="rId19"/>
    <p:sldId id="271" r:id="rId20"/>
    <p:sldId id="272" r:id="rId21"/>
    <p:sldId id="279" r:id="rId22"/>
    <p:sldId id="277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655"/>
    <a:srgbClr val="FF5050"/>
    <a:srgbClr val="0033CC"/>
    <a:srgbClr val="FF7C80"/>
    <a:srgbClr val="004800"/>
    <a:srgbClr val="FF9999"/>
    <a:srgbClr val="006800"/>
    <a:srgbClr val="00CC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EC95-3B2E-436B-9D3F-9475B4355DC8}" type="datetimeFigureOut">
              <a:rPr lang="pl-PL" smtClean="0"/>
              <a:pPr/>
              <a:t>19.03.2026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7AE-F473-4118-9022-334F31B837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EC95-3B2E-436B-9D3F-9475B4355DC8}" type="datetimeFigureOut">
              <a:rPr lang="pl-PL" smtClean="0"/>
              <a:pPr/>
              <a:t>19.03.2026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7AE-F473-4118-9022-334F31B837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EC95-3B2E-436B-9D3F-9475B4355DC8}" type="datetimeFigureOut">
              <a:rPr lang="pl-PL" smtClean="0"/>
              <a:pPr/>
              <a:t>19.03.2026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7AE-F473-4118-9022-334F31B837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EC95-3B2E-436B-9D3F-9475B4355DC8}" type="datetimeFigureOut">
              <a:rPr lang="pl-PL" smtClean="0"/>
              <a:pPr/>
              <a:t>19.03.2026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7AE-F473-4118-9022-334F31B837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EC95-3B2E-436B-9D3F-9475B4355DC8}" type="datetimeFigureOut">
              <a:rPr lang="pl-PL" smtClean="0"/>
              <a:pPr/>
              <a:t>19.03.2026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7AE-F473-4118-9022-334F31B837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EC95-3B2E-436B-9D3F-9475B4355DC8}" type="datetimeFigureOut">
              <a:rPr lang="pl-PL" smtClean="0"/>
              <a:pPr/>
              <a:t>19.03.2026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7AE-F473-4118-9022-334F31B837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EC95-3B2E-436B-9D3F-9475B4355DC8}" type="datetimeFigureOut">
              <a:rPr lang="pl-PL" smtClean="0"/>
              <a:pPr/>
              <a:t>19.03.2026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7AE-F473-4118-9022-334F31B837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EC95-3B2E-436B-9D3F-9475B4355DC8}" type="datetimeFigureOut">
              <a:rPr lang="pl-PL" smtClean="0"/>
              <a:pPr/>
              <a:t>19.03.2026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7AE-F473-4118-9022-334F31B837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EC95-3B2E-436B-9D3F-9475B4355DC8}" type="datetimeFigureOut">
              <a:rPr lang="pl-PL" smtClean="0"/>
              <a:pPr/>
              <a:t>19.03.2026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7AE-F473-4118-9022-334F31B837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EC95-3B2E-436B-9D3F-9475B4355DC8}" type="datetimeFigureOut">
              <a:rPr lang="pl-PL" smtClean="0"/>
              <a:pPr/>
              <a:t>19.03.2026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7AE-F473-4118-9022-334F31B837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EC95-3B2E-436B-9D3F-9475B4355DC8}" type="datetimeFigureOut">
              <a:rPr lang="pl-PL" smtClean="0"/>
              <a:pPr/>
              <a:t>19.03.2026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7AE-F473-4118-9022-334F31B837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4EC95-3B2E-436B-9D3F-9475B4355DC8}" type="datetimeFigureOut">
              <a:rPr lang="pl-PL" smtClean="0"/>
              <a:pPr/>
              <a:t>19.03.2026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6D7AE-F473-4118-9022-334F31B8375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ło fotograficzne Mint - MBackdro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51520" y="1747842"/>
            <a:ext cx="8640960" cy="2185214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KONFERENCJA</a:t>
            </a:r>
          </a:p>
          <a:p>
            <a:pPr algn="ctr"/>
            <a:endParaRPr lang="pl-P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algn="ctr"/>
            <a:r>
              <a:rPr lang="pl-PL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WYCHOWANIE </a:t>
            </a:r>
            <a:br>
              <a:rPr lang="pl-PL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pl-PL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POMIMO TRUDNOŚCI – DROGA DO ZMIANY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856C1BE-1C45-4186-8923-4C348D544C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599"/>
          <a:stretch/>
        </p:blipFill>
        <p:spPr bwMode="auto">
          <a:xfrm>
            <a:off x="0" y="6041826"/>
            <a:ext cx="9144000" cy="84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Abstrakcja zielone tło akwarela | Zdjęcie Prem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539552" y="404664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Praca z młodzieżą z doświadczeniem traumy </a:t>
            </a:r>
            <a:b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perspektywa dyrektora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1844824"/>
            <a:ext cx="8136904" cy="740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Zauważaj, nie ignoruj.</a:t>
            </a:r>
            <a:endParaRPr kumimoji="0" lang="pl-PL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0363" marR="0" lvl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Dziecko, kt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 zachowuje się inaczej, wycofuje się, reaguje złością lub smutkiem wysyła sygnał. Udawanie, że 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„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nic się nie dzieje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wzmacnia jego poczucie osamotnienia.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endParaRPr kumimoji="0" lang="pl-PL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+mj-lt"/>
              <a:buAutoNum type="arabicPeriod" startAt="2"/>
              <a:tabLst/>
            </a:pPr>
            <a:r>
              <a: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Uważność jest pierwszym krokiem pomocy.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0363" marR="0" lvl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Czasem wystarczy zatrzymać się, przyjrzeć dziecku uważnie, nawiązać kontakt wzrokowy. Spojrzenie pełne życzliwości i zrozumienia może być sygnałem: </a:t>
            </a:r>
          </a:p>
          <a:p>
            <a:pPr marL="360363" marR="0" lvl="0" algn="ctr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„widzę cię, jesteś ważny”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Nie diagnozuj </a:t>
            </a:r>
            <a:r>
              <a: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obserwuj.</a:t>
            </a:r>
            <a:endParaRPr kumimoji="0" lang="pl-PL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0363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Rolą nauczyciela, wychowawcy  nie jest stawianie diagnoz, lecz zauważanie zmian                        i reagowanie: rozmową, wsparciem kontaktem z pedagogiem, psychologiem  czy rodzicami.</a:t>
            </a:r>
          </a:p>
          <a:p>
            <a:pPr marL="360363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Dziecko szybciej otwiera się w środowisku, gdzie czuje spok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j, szacunek i brak oceny. Twoja postawa może być tym, co zatrzyma trudność, zanim przerodzi się                w kryzys.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Pamiętaj o znaczeniu małych gest</a:t>
            </a: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w.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Czasem jedno spojrzenie, gest, słowo lub zaproszenie do rozmowy może zmienić bardzo wiele.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627784" y="126876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„</a:t>
            </a:r>
            <a:r>
              <a:rPr kumimoji="0" lang="pl-PL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Nie udawaj, że nie ma problemu</a:t>
            </a:r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”</a:t>
            </a:r>
            <a:endParaRPr kumimoji="0" lang="pl-PL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Abstrakcja zielone tło akwarela | Zdjęcie Prem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539552" y="404664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Praca z młodzieżą z doświadczeniem traumy </a:t>
            </a:r>
            <a:b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perspektywa dyrektora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2240578"/>
            <a:ext cx="813690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363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</a:pPr>
            <a:r>
              <a: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Tw</a:t>
            </a:r>
            <a:r>
              <a: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rz przestrzeń w kt</a:t>
            </a:r>
            <a:r>
              <a: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rej dziecko czuje się  bezpiecznie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0363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Dziecko szybciej otwiera się w środowisku, gdzie czuje spok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j, szacunek i brak oceny. Twoja postawa może być tym, co zatrzyma trudność, zanim przerodzi się                w kryzys.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  <a:tabLst/>
            </a:pPr>
            <a:r>
              <a: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Pamiętaj o znaczeniu małych gest</a:t>
            </a:r>
            <a:r>
              <a: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w.</a:t>
            </a:r>
            <a:endParaRPr kumimoji="0" lang="pl-PL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Czasem jedno spojrzenie, gest, słowo lub zaproszenie do rozmowy może zmienić bardzo wiele.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699792" y="1556792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„</a:t>
            </a:r>
            <a:r>
              <a:rPr kumimoji="0" lang="pl-PL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Nie udawaj, że nie ma problemu</a:t>
            </a:r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”</a:t>
            </a:r>
            <a:endParaRPr kumimoji="0" lang="pl-PL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Tło ściany Zdjęcia - darmowe pobieranie na Freepik">
            <a:extLst>
              <a:ext uri="{FF2B5EF4-FFF2-40B4-BE49-F238E27FC236}">
                <a16:creationId xmlns:a16="http://schemas.microsoft.com/office/drawing/2014/main" xmlns="" id="{C259BC21-C2BB-48B6-81A1-0DC1D1A6C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913966A9-995C-49D5-830C-3804E21A64A2}"/>
              </a:ext>
            </a:extLst>
          </p:cNvPr>
          <p:cNvSpPr txBox="1"/>
          <p:nvPr/>
        </p:nvSpPr>
        <p:spPr>
          <a:xfrm>
            <a:off x="833738" y="1559848"/>
            <a:ext cx="7476524" cy="1339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i="1" dirty="0">
                <a:solidFill>
                  <a:srgbClr val="006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„To, że mnie Pani tak po prostu wysłuchała, bez zadawania zbędnych pytań, bez oceny, znaczyło dla mnie więcej niż może sobie Pani wyobrazić…”</a:t>
            </a:r>
          </a:p>
        </p:txBody>
      </p:sp>
      <p:pic>
        <p:nvPicPr>
          <p:cNvPr id="2070" name="Picture 22" descr="Transparent flower GIF on GIFER - by Kegore">
            <a:extLst>
              <a:ext uri="{FF2B5EF4-FFF2-40B4-BE49-F238E27FC236}">
                <a16:creationId xmlns:a16="http://schemas.microsoft.com/office/drawing/2014/main" xmlns="" id="{CBEB4E83-0B03-4255-9514-301B9B965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29455"/>
            <a:ext cx="8245268" cy="462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6328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Abstrakcja zielone tło akwarela | Zdjęcie Premium">
            <a:extLst>
              <a:ext uri="{FF2B5EF4-FFF2-40B4-BE49-F238E27FC236}">
                <a16:creationId xmlns:a16="http://schemas.microsoft.com/office/drawing/2014/main" xmlns="" id="{C64F27CA-37E4-4677-B627-FD17BE6FA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4340" name="AutoShape 4" descr="Green Tree Background Stock Photos, Images and Backgrounds for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342" name="AutoShape 6" descr="Green Tree Background Stock Photos, Images and Backgrounds for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39552" y="404664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Praca z młodzieżą z doświadczeniem traumy </a:t>
            </a:r>
            <a:b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perspektywa dyrektora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9552" y="2302781"/>
            <a:ext cx="79208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i="0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Natomiast natychmiastowej reakcji wymaga sytuacji w kt</a:t>
            </a:r>
            <a:r>
              <a:rPr kumimoji="0" lang="pl-PL" sz="1600" i="0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Calibri"/>
                <a:ea typeface="Times New Roman" pitchFamily="18" charset="0"/>
                <a:cs typeface="Arial" pitchFamily="34" charset="0"/>
                <a:sym typeface="Wingdings" pitchFamily="2" charset="2"/>
              </a:rPr>
              <a:t>ó</a:t>
            </a:r>
            <a:r>
              <a:rPr kumimoji="0" lang="pl-PL" sz="1600" i="0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rej zagrożone jest </a:t>
            </a:r>
            <a:r>
              <a:rPr kumimoji="0" lang="pl-PL" sz="16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bezpieczeństwo, zdrowie</a:t>
            </a:r>
            <a:r>
              <a:rPr kumimoji="0" lang="pl-PL" sz="1600" i="0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lub </a:t>
            </a:r>
            <a:r>
              <a:rPr kumimoji="0" lang="pl-PL" sz="16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godność nastolatk</a:t>
            </a:r>
            <a:r>
              <a:rPr kumimoji="0" lang="pl-PL" sz="16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  <a:sym typeface="Wingdings" pitchFamily="2" charset="2"/>
              </a:rPr>
              <a:t>ó</a:t>
            </a:r>
            <a:r>
              <a:rPr kumimoji="0" lang="pl-PL" sz="16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w</a:t>
            </a:r>
            <a:r>
              <a:rPr kumimoji="0" lang="pl-PL" sz="1600" i="0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9" name="Prostokąt 8"/>
          <p:cNvSpPr/>
          <p:nvPr/>
        </p:nvSpPr>
        <p:spPr>
          <a:xfrm>
            <a:off x="1331640" y="1317059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000" i="0" strike="noStrike" cap="none" normalizeH="0" baseline="0" dirty="0">
                <a:ln>
                  <a:noFill/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Pamiętaj </a:t>
            </a:r>
            <a:r>
              <a:rPr lang="pl-PL" sz="2000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pl-PL" sz="2000" i="0" strike="noStrike" cap="none" normalizeH="0" baseline="0" dirty="0">
                <a:ln>
                  <a:noFill/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w trudnościach kryje się potencjał zmiany </a:t>
            </a:r>
            <a:r>
              <a:rPr kumimoji="0" lang="pl-PL" sz="4000" i="0" strike="noStrike" cap="none" normalizeH="0" baseline="0" dirty="0">
                <a:ln>
                  <a:noFill/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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90512" y="3256951"/>
            <a:ext cx="7825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Stawiajmy granice, gdyż dają dziecku poczucie bezpieczeństwa, są zasadniczym elementem budującym zaufanie i poczucie bezpieczeństwa</a:t>
            </a:r>
          </a:p>
        </p:txBody>
      </p:sp>
      <p:pic>
        <p:nvPicPr>
          <p:cNvPr id="12" name="Picture 22" descr="Transparent flower GIF on GIFER - by Kegore">
            <a:extLst>
              <a:ext uri="{FF2B5EF4-FFF2-40B4-BE49-F238E27FC236}">
                <a16:creationId xmlns:a16="http://schemas.microsoft.com/office/drawing/2014/main" xmlns="" id="{F1B37DAF-3106-4359-8C72-7BE2FE7406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2109"/>
            <a:ext cx="6120680" cy="343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Tło ściany Zdjęcia - darmowe pobieranie na Freepik">
            <a:extLst>
              <a:ext uri="{FF2B5EF4-FFF2-40B4-BE49-F238E27FC236}">
                <a16:creationId xmlns:a16="http://schemas.microsoft.com/office/drawing/2014/main" xmlns="" id="{C259BC21-C2BB-48B6-81A1-0DC1D1A6C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rzałka: w prawo 1">
            <a:extLst>
              <a:ext uri="{FF2B5EF4-FFF2-40B4-BE49-F238E27FC236}">
                <a16:creationId xmlns:a16="http://schemas.microsoft.com/office/drawing/2014/main" xmlns="" id="{D29A3C91-5F40-4BAE-894B-19A59F7A0A37}"/>
              </a:ext>
            </a:extLst>
          </p:cNvPr>
          <p:cNvSpPr/>
          <p:nvPr/>
        </p:nvSpPr>
        <p:spPr>
          <a:xfrm>
            <a:off x="4591804" y="3365682"/>
            <a:ext cx="3240360" cy="3600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xmlns="" id="{49C6BC87-D899-4124-BDDD-0D70D11AA16A}"/>
              </a:ext>
            </a:extLst>
          </p:cNvPr>
          <p:cNvSpPr/>
          <p:nvPr/>
        </p:nvSpPr>
        <p:spPr>
          <a:xfrm flipH="1">
            <a:off x="1259632" y="3365682"/>
            <a:ext cx="3320752" cy="3600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76C2FFBE-B51D-4604-8735-201F61B15D22}"/>
              </a:ext>
            </a:extLst>
          </p:cNvPr>
          <p:cNvCxnSpPr>
            <a:cxnSpLocks/>
          </p:cNvCxnSpPr>
          <p:nvPr/>
        </p:nvCxnSpPr>
        <p:spPr>
          <a:xfrm>
            <a:off x="4580384" y="3329678"/>
            <a:ext cx="0" cy="43204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A2B95586-EFF5-4BA8-951F-085B8B43A155}"/>
              </a:ext>
            </a:extLst>
          </p:cNvPr>
          <p:cNvSpPr txBox="1"/>
          <p:nvPr/>
        </p:nvSpPr>
        <p:spPr>
          <a:xfrm>
            <a:off x="3563887" y="3893775"/>
            <a:ext cx="2049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 Light" panose="020B0306020202020204" pitchFamily="34" charset="0"/>
              </a:rPr>
              <a:t>RÓWNOWAGA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8FE38ECE-2EC8-4EA5-9E7E-9018680979FF}"/>
              </a:ext>
            </a:extLst>
          </p:cNvPr>
          <p:cNvSpPr txBox="1"/>
          <p:nvPr/>
        </p:nvSpPr>
        <p:spPr>
          <a:xfrm>
            <a:off x="467544" y="3894147"/>
            <a:ext cx="2049405" cy="830997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NADMIERNIE</a:t>
            </a:r>
            <a:br>
              <a:rPr lang="pl-PL" sz="1600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pl-PL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WYCIĄGAJĄCY</a:t>
            </a:r>
            <a:br>
              <a:rPr lang="pl-PL" sz="1600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pl-PL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KONSEKWENCJE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34EEBB1A-A629-4168-AF01-29FAAAADA31F}"/>
              </a:ext>
            </a:extLst>
          </p:cNvPr>
          <p:cNvSpPr txBox="1"/>
          <p:nvPr/>
        </p:nvSpPr>
        <p:spPr>
          <a:xfrm>
            <a:off x="6804248" y="3939941"/>
            <a:ext cx="1872208" cy="584775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0033CC"/>
                </a:solidFill>
                <a:latin typeface="Arial Narrow" panose="020B0606020202030204" pitchFamily="34" charset="0"/>
              </a:rPr>
              <a:t>NADMIERNIE</a:t>
            </a:r>
            <a:br>
              <a:rPr lang="pl-PL" sz="1600" dirty="0">
                <a:solidFill>
                  <a:srgbClr val="0033CC"/>
                </a:solidFill>
                <a:latin typeface="Arial Narrow" panose="020B0606020202030204" pitchFamily="34" charset="0"/>
              </a:rPr>
            </a:br>
            <a:r>
              <a:rPr lang="pl-PL" sz="1600" dirty="0">
                <a:solidFill>
                  <a:srgbClr val="0033CC"/>
                </a:solidFill>
                <a:latin typeface="Arial Narrow" panose="020B0606020202030204" pitchFamily="34" charset="0"/>
              </a:rPr>
              <a:t>OCHRANIAJĄCY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xmlns="" id="{60A64208-502E-49C2-8B25-4BEB19928E11}"/>
              </a:ext>
            </a:extLst>
          </p:cNvPr>
          <p:cNvSpPr/>
          <p:nvPr/>
        </p:nvSpPr>
        <p:spPr>
          <a:xfrm>
            <a:off x="539552" y="776898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Praca z młodzieżą z doświadczeniem traumy </a:t>
            </a:r>
            <a:b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perspektywa dyrektora</a:t>
            </a:r>
          </a:p>
        </p:txBody>
      </p:sp>
    </p:spTree>
    <p:extLst>
      <p:ext uri="{BB962C8B-B14F-4D97-AF65-F5344CB8AC3E}">
        <p14:creationId xmlns:p14="http://schemas.microsoft.com/office/powerpoint/2010/main" xmlns="" val="2870407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Abstrakcja zielone tło akwarela | Zdjęcie Prem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467544" y="476672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Praca z młodzieżą z doświadczeniem traumy </a:t>
            </a:r>
            <a:b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perspektywa dyrektora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043608" y="3983896"/>
            <a:ext cx="7416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"/>
              <a:tabLst>
                <a:tab pos="457200" algn="l"/>
              </a:tabLst>
            </a:pPr>
            <a:r>
              <a:rPr kumimoji="0" lang="pl-PL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Nie każde trudne zachowanie dziecka jest wynikiem traumy.</a:t>
            </a:r>
          </a:p>
          <a:p>
            <a:pPr marL="268288" marR="0" lvl="0" indent="-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"/>
              <a:tabLst>
                <a:tab pos="457200" algn="l"/>
              </a:tabLst>
            </a:pPr>
            <a:r>
              <a:rPr kumimoji="0" lang="pl-PL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Często wystarczy wprowadzić proste i jasne zasady oraz konsekwentnie </a:t>
            </a:r>
            <a:br>
              <a:rPr kumimoji="0" lang="pl-PL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ich przestrzegać.</a:t>
            </a:r>
          </a:p>
          <a:p>
            <a:pPr marL="268288" marR="0" lvl="0" indent="-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"/>
              <a:tabLst>
                <a:tab pos="457200" algn="l"/>
              </a:tabLst>
            </a:pPr>
            <a:r>
              <a:rPr kumimoji="0" lang="pl-PL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 swoich działaniach zachowaj spokój – to on pozwala kontrolować sytuację.</a:t>
            </a:r>
            <a:endParaRPr kumimoji="0" lang="pl-PL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58652" y="2412439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Pamiętajmy, że jako pedagodzy i nauczyciele mamy czasem tendencję do „</a:t>
            </a:r>
            <a:r>
              <a:rPr kumimoji="0" lang="pl-PL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przeterapeutyzowania</a:t>
            </a:r>
            <a:r>
              <a: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” i zbyt szybkiego stawiania diagnoz – </a:t>
            </a:r>
            <a:br>
              <a: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tego należy unikać.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Abstrakcja zielone tło akwarela | Zdjęcie Prem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467544" y="548680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Praca z młodzieżą z doświadczeniem traumy </a:t>
            </a:r>
            <a:b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perspektywa dyrektora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331640" y="3861048"/>
            <a:ext cx="65527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l-PL" sz="2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Reasumując – współpraca pozwala: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"/>
              <a:tabLst>
                <a:tab pos="457200" algn="l"/>
              </a:tabLst>
            </a:pPr>
            <a:r>
              <a:rPr kumimoji="0" lang="pl-PL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Poznać lepiej dziecko – jego doświadczenia, emocje i potrzeby;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"/>
              <a:tabLst>
                <a:tab pos="457200" algn="l"/>
              </a:tabLst>
            </a:pP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Nie odbierać zachowań jako złośliwości czy agresji;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"/>
              <a:tabLst>
                <a:tab pos="457200" algn="l"/>
              </a:tabLst>
            </a:pP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Odczytywać je jako komunikaty, często wołanie o pomoc.</a:t>
            </a:r>
            <a:endParaRPr kumimoji="0" lang="pl-PL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39552" y="1988840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 pracy z dorosłymi, niezależnie czy w środowisku edukacyjnym, społecznym </a:t>
            </a:r>
            <a:b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czy zawodowym, kluczowe jest wykorzystanie ich indywidualnych zasob</a:t>
            </a:r>
            <a:r>
              <a:rPr lang="pl-PL" sz="16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 i mocnych stron. Dzięki temu możliwa jest efektywna wymiana doświadczeń oraz wzajemne wsparcie w zakresie komunikacji i wychowania.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Abstrakcja zielone tło akwarela | Zdjęcie Prem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467544" y="548680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Praca z młodzieżą z doświadczeniem traumy </a:t>
            </a:r>
            <a:b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perspektywa dyrektora</a:t>
            </a:r>
          </a:p>
        </p:txBody>
      </p:sp>
      <p:sp>
        <p:nvSpPr>
          <p:cNvPr id="9" name="Prostokąt 8"/>
          <p:cNvSpPr/>
          <p:nvPr/>
        </p:nvSpPr>
        <p:spPr>
          <a:xfrm>
            <a:off x="2051720" y="177281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Wychowanie – „Droga do zmiany”</a:t>
            </a: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87624" y="2780928"/>
            <a:ext cx="52857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Sygnałem zmiany jest: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603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"/>
              <a:tabLst>
                <a:tab pos="457200" algn="l"/>
              </a:tabLst>
            </a:pPr>
            <a:r>
              <a:rPr kumimoji="0" lang="pl-PL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Pierwszy dzień bez agresji lub autoagresji;</a:t>
            </a:r>
            <a:endParaRPr lang="pl-PL" sz="1600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603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"/>
              <a:tabLst>
                <a:tab pos="457200" algn="l"/>
              </a:tabLst>
            </a:pPr>
            <a:r>
              <a:rPr kumimoji="0" lang="pl-PL" sz="1600" b="0" i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Pierwsze przyznanie się do błędu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3603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"/>
              <a:tabLst>
                <a:tab pos="457200" algn="l"/>
              </a:tabLst>
            </a:pPr>
            <a:r>
              <a:rPr kumimoji="0" lang="pl-PL" sz="1600" b="0" i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Pierwsza odpowiedzialność za koleżankę/kolegę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3603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"/>
              <a:tabLst>
                <a:tab pos="457200" algn="l"/>
              </a:tabLst>
            </a:pPr>
            <a:r>
              <a:rPr kumimoji="0" lang="pl-PL" sz="1600" b="0" i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Pierwszy gest życzliwości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3603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"/>
              <a:tabLst>
                <a:tab pos="457200" algn="l"/>
              </a:tabLst>
            </a:pPr>
            <a:r>
              <a:rPr kumimoji="0" lang="pl-PL" sz="1600" b="0" i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Pierwsze szczere „przepraszam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”.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763688" y="4869160"/>
            <a:ext cx="49685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>
                <a:tab pos="457200" algn="l"/>
              </a:tabLst>
            </a:pPr>
            <a:r>
              <a:rPr kumimoji="0" lang="pl-PL" sz="16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Zmiana przebiega w trzech etapach: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pl-PL" sz="160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603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"/>
              <a:tabLst>
                <a:tab pos="457200" algn="l"/>
              </a:tabLst>
            </a:pPr>
            <a:r>
              <a:rPr lang="pl-PL" sz="1600" i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Doświadczenia bezpieczeństwa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3603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"/>
              <a:tabLst>
                <a:tab pos="457200" algn="l"/>
              </a:tabLst>
            </a:pPr>
            <a:r>
              <a:rPr kumimoji="0" lang="pl-PL" sz="1600" i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Poczucia sprawczości</a:t>
            </a: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3603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"/>
              <a:tabLst>
                <a:tab pos="457200" algn="l"/>
              </a:tabLst>
            </a:pPr>
            <a:r>
              <a:rPr kumimoji="0" lang="pl-PL" sz="1600" i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Trwałej przemiany postawy do której. </a:t>
            </a:r>
            <a:endParaRPr kumimoji="0" lang="pl-PL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11560" y="2276872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Zmiana to proces, nie spektakl. Nie dzieje się jednorazowo, lecz poprzez </a:t>
            </a:r>
            <a:r>
              <a:rPr kumimoji="0" lang="pl-PL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małe kroki: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ło fotograficzne Mint - MBackdrops">
            <a:extLst>
              <a:ext uri="{FF2B5EF4-FFF2-40B4-BE49-F238E27FC236}">
                <a16:creationId xmlns:a16="http://schemas.microsoft.com/office/drawing/2014/main" xmlns="" id="{91EE0C1C-0DA0-462F-8D57-36195CFDA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83568" y="2642479"/>
            <a:ext cx="7992888" cy="242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Jako dyrektor ośrodka rozumiem ten temat jako zobowiązanie instytucji:</a:t>
            </a:r>
            <a:b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nie rezygnujemy z młodego człowieka nawet wtedy, gdy on rezygnuje </a:t>
            </a:r>
            <a:b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 siebie.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Jako podharcmistrz i drużynowa rozumiem to jeszcze szerzej:</a:t>
            </a:r>
            <a:b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zmiana rodzi się we wsp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lnocie, w służbie, w odpowiedzialności za innych.</a:t>
            </a:r>
            <a:b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Metoda harcerska pokazuje, że nawet młody człowiek z etykietą 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„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trudny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może stać się liderem, opiekunem, przykładem dla młodszych pokoleń..</a:t>
            </a:r>
            <a:endParaRPr kumimoji="0" lang="pl-PL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683568" y="83671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Jak rozumiem proces wychowania  </a:t>
            </a:r>
            <a:br>
              <a:rPr kumimoji="0" lang="pl-PL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kumimoji="0" lang="pl-PL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jako dyrektor MOW im. Janusza Korczaka i harcerka?</a:t>
            </a:r>
            <a:endParaRPr kumimoji="0" lang="pl-PL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ło fotograficzne Mint - MBackdrops">
            <a:extLst>
              <a:ext uri="{FF2B5EF4-FFF2-40B4-BE49-F238E27FC236}">
                <a16:creationId xmlns:a16="http://schemas.microsoft.com/office/drawing/2014/main" xmlns="" id="{2912E059-323A-41F8-ACC4-D6AFF3EE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635896" y="877942"/>
            <a:ext cx="49675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u="none" strike="noStrike" cap="none" normalizeH="0" baseline="0" dirty="0">
                <a:ln>
                  <a:noFill/>
                </a:ln>
                <a:solidFill>
                  <a:srgbClr val="FF5050"/>
                </a:solidFill>
                <a:latin typeface="Calibri"/>
                <a:ea typeface="Times New Roman" pitchFamily="18" charset="0"/>
                <a:cs typeface="Arial" pitchFamily="34" charset="0"/>
              </a:rPr>
              <a:t>„</a:t>
            </a:r>
            <a:r>
              <a:rPr kumimoji="0" lang="pl-PL" u="none" strike="noStrike" cap="none" normalizeH="0" baseline="0" dirty="0">
                <a:ln>
                  <a:noFill/>
                </a:ln>
                <a:solidFill>
                  <a:srgbClr val="FF5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Każdy musi wierzyć, że może się poprawić, </a:t>
            </a:r>
            <a:endParaRPr kumimoji="0" lang="pl-PL" u="none" strike="noStrike" cap="none" normalizeH="0" baseline="0" dirty="0">
              <a:ln>
                <a:noFill/>
              </a:ln>
              <a:solidFill>
                <a:srgbClr val="FF50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u="none" strike="noStrike" cap="none" normalizeH="0" baseline="0" dirty="0">
                <a:ln>
                  <a:noFill/>
                </a:ln>
                <a:solidFill>
                  <a:srgbClr val="FF5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że ma nie tylko wady, ale i zalety</a:t>
            </a:r>
            <a:r>
              <a:rPr kumimoji="0" lang="pl-PL" u="none" strike="noStrike" cap="none" normalizeH="0" baseline="0" dirty="0">
                <a:ln>
                  <a:noFill/>
                </a:ln>
                <a:solidFill>
                  <a:srgbClr val="FF5050"/>
                </a:solidFill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endParaRPr kumimoji="0" lang="pl-PL" u="none" strike="noStrike" cap="none" normalizeH="0" baseline="0" dirty="0">
              <a:ln>
                <a:noFill/>
              </a:ln>
              <a:solidFill>
                <a:srgbClr val="FF5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3568" y="2260321"/>
            <a:ext cx="770485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Szanowni Państwo,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1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Każdy z nas, kto pracuje z dziećmi i młodzieżą, wie, że za trudnym zachowaniem często stoi </a:t>
            </a:r>
            <a:r>
              <a: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trudna, niekiedy traumatyczna historia. 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Wychowanie pomimo trudności to nie teoria 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to codzienna praktyka, rozmowy, porażki i małe zwycięstwa. To droga, kt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ra wymaga od nas nie tylko wiedzy, ale i serca, a </a:t>
            </a: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Zmiana </a:t>
            </a: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choć bywa wymagająca </a:t>
            </a: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jest jedyną stałą w procesie wychowania.</a:t>
            </a:r>
            <a:endParaRPr kumimoji="0" lang="pl-PL" b="0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ło fotograficzne Mint - MBackdro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20" y="265588"/>
            <a:ext cx="856895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Temat naszej konferencji nie jest przypadkowy. </a:t>
            </a:r>
            <a:r>
              <a:rPr kumimoji="0" lang="pl-PL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Odnosi się do słów patrona Młodzieżowego Ośrodka Wychowawczego w Kwidzynie, Janusza Korczaka: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„Nie ma dzieci – są ludzie.”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 proste, a jednocześnie pełne refleksji słowa przypominają nam, że wychowanie to przede wszystkim </a:t>
            </a:r>
            <a:r>
              <a:rPr kumimoji="0" lang="pl-PL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relacja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nawet, a może szczególnie wtedy, gdy pojawiają się trudności.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Dzisiejsze spotkanie jest próbą odpowiedzi na pytanie,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jak w obliczu wyzwań odnaleźć drogę do realnej zmiany naszych podopiecznych?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„Nie ma dzieci złych, są tylko dzieci, którym trzeba pomóc odnaleźć drogę.”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Wychowanie nigdy nie było łatwe.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Dziś – w świecie pełnym niepewności, kryzysów i dynamicznych zmian – staje się zadaniem wyjątkowo trudnym.</a:t>
            </a:r>
            <a:r>
              <a:rPr kumimoji="0" lang="pl-PL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Jednak właśnie w trudnościach rodzi się </a:t>
            </a:r>
            <a:r>
              <a:rPr kumimoji="0" lang="pl-PL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siła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Przeciwności na naszej pedagogicznej ścieżce uczą nas – dorosłych – </a:t>
            </a:r>
            <a:r>
              <a:rPr kumimoji="0" lang="pl-PL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uważności, cierpliwości i odwagi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prowadzących do prawdziwej zmiany.</a:t>
            </a:r>
            <a:r>
              <a:rPr kumimoji="0" lang="pl-PL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baseline="0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baseline="0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Zapewne każdy z Państwa, pracując z dziećmi i młodzieżą, zna moment</a:t>
            </a:r>
            <a:r>
              <a:rPr kumimoji="0" lang="pl-PL" sz="17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zwątpienia – </a:t>
            </a:r>
            <a:br>
              <a:rPr kumimoji="0" lang="pl-PL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chwili, w której zastanawiamy się, czy nasza praca ma sens.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Tło fotograficzne Mint - MBackdrops">
            <a:extLst>
              <a:ext uri="{FF2B5EF4-FFF2-40B4-BE49-F238E27FC236}">
                <a16:creationId xmlns:a16="http://schemas.microsoft.com/office/drawing/2014/main" xmlns="" id="{A3C00849-206C-4A24-8667-5D135A509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550983" y="487125"/>
            <a:ext cx="42739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i="1" u="none" strike="noStrike" cap="none" normalizeH="0" baseline="0" dirty="0">
                <a:ln>
                  <a:noFill/>
                </a:ln>
                <a:solidFill>
                  <a:srgbClr val="026655"/>
                </a:solidFill>
                <a:latin typeface="Calibri"/>
                <a:ea typeface="Times New Roman" pitchFamily="18" charset="0"/>
                <a:cs typeface="Arial" pitchFamily="34" charset="0"/>
              </a:rPr>
              <a:t>„</a:t>
            </a:r>
            <a:r>
              <a:rPr kumimoji="0" lang="pl-PL" sz="1600" i="1" u="none" strike="noStrike" cap="none" normalizeH="0" baseline="0" dirty="0">
                <a:ln>
                  <a:noFill/>
                </a:ln>
                <a:solidFill>
                  <a:srgbClr val="0266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Każdy musi wierzyć, że może się poprawić, </a:t>
            </a:r>
            <a:endParaRPr kumimoji="0" lang="pl-PL" sz="1600" i="0" u="none" strike="noStrike" cap="none" normalizeH="0" baseline="0" dirty="0">
              <a:ln>
                <a:noFill/>
              </a:ln>
              <a:solidFill>
                <a:srgbClr val="026655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i="1" u="none" strike="noStrike" cap="none" normalizeH="0" baseline="0" dirty="0">
                <a:ln>
                  <a:noFill/>
                </a:ln>
                <a:solidFill>
                  <a:srgbClr val="0266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że ma nie tylko wady, ale i zalety</a:t>
            </a:r>
            <a:r>
              <a:rPr kumimoji="0" lang="pl-PL" sz="1600" i="1" u="none" strike="noStrike" cap="none" normalizeH="0" baseline="0" dirty="0">
                <a:ln>
                  <a:noFill/>
                </a:ln>
                <a:solidFill>
                  <a:srgbClr val="026655"/>
                </a:solidFill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endParaRPr kumimoji="0" lang="pl-PL" sz="1600" i="0" u="none" strike="noStrike" cap="none" normalizeH="0" baseline="0" dirty="0">
              <a:ln>
                <a:noFill/>
              </a:ln>
              <a:solidFill>
                <a:srgbClr val="02665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899592" y="1458943"/>
            <a:ext cx="73727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Na zakończenie chcę powiedzieć jedno: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603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"/>
              <a:tabLst/>
            </a:pPr>
            <a:r>
              <a:rPr kumimoji="0" lang="pl-PL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Nie zawsze zobaczymy efekty naszej pracy od razu.</a:t>
            </a:r>
          </a:p>
          <a:p>
            <a:pPr marL="3603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"/>
              <a:tabLst/>
            </a:pPr>
            <a:r>
              <a:rPr lang="pl-PL" sz="1600" i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Nie zawsze usłyszymy </a:t>
            </a:r>
            <a:r>
              <a:rPr kumimoji="0" lang="pl-PL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„</a:t>
            </a:r>
            <a:r>
              <a:rPr kumimoji="0" lang="pl-PL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dziękuję</a:t>
            </a:r>
            <a:r>
              <a:rPr kumimoji="0" lang="pl-PL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pl-PL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3603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"/>
              <a:tabLst/>
            </a:pPr>
            <a:r>
              <a:rPr lang="pl-PL" sz="1600" i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Nie zawsze będziemy mieli pewność, że to, co robimy, przyniesie efekty.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899592" y="3558115"/>
            <a:ext cx="70054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Ale każdy młody człowiek zapamięta jedno </a:t>
            </a:r>
            <a:r>
              <a:rPr kumimoji="0" lang="pl-PL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lang="pl-PL" sz="16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lang="pl-PL" sz="16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pl-PL" sz="16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</a:t>
            </a:r>
            <a:r>
              <a:rPr kumimoji="0" lang="pl-PL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czy w chwili trudności ktoś przy nim został.</a:t>
            </a:r>
            <a:endParaRPr kumimoji="0" lang="pl-PL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815562" y="4675782"/>
            <a:ext cx="75408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1" u="none" strike="noStrike" cap="none" normalizeH="0" baseline="0" dirty="0">
                <a:ln>
                  <a:noFill/>
                </a:ln>
                <a:solidFill>
                  <a:srgbClr val="0266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Jeżeli będziemy potrafili zostać </a:t>
            </a:r>
            <a:r>
              <a:rPr kumimoji="0" lang="pl-PL" sz="1600" b="1" i="1" u="none" strike="noStrike" cap="none" normalizeH="0" baseline="0" dirty="0">
                <a:ln>
                  <a:noFill/>
                </a:ln>
                <a:solidFill>
                  <a:srgbClr val="026655"/>
                </a:solidFill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pl-PL" sz="1600" b="1" i="1" u="none" strike="noStrike" cap="none" normalizeH="0" baseline="0" dirty="0">
                <a:ln>
                  <a:noFill/>
                </a:ln>
                <a:solidFill>
                  <a:srgbClr val="0266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pl-PL" sz="1400" b="1" i="1" u="none" strike="noStrike" cap="none" normalizeH="0" baseline="0" dirty="0">
              <a:ln>
                <a:noFill/>
              </a:ln>
              <a:solidFill>
                <a:srgbClr val="02665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1" u="none" strike="noStrike" cap="none" normalizeH="0" baseline="0" dirty="0">
                <a:ln>
                  <a:noFill/>
                </a:ln>
                <a:solidFill>
                  <a:srgbClr val="0266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pomimo zmęczenia, pomimo wątpliwości, pomimo trudności </a:t>
            </a:r>
            <a:r>
              <a:rPr kumimoji="0" lang="pl-PL" sz="1600" b="1" i="1" u="none" strike="noStrike" cap="none" normalizeH="0" baseline="0" dirty="0">
                <a:ln>
                  <a:noFill/>
                </a:ln>
                <a:solidFill>
                  <a:srgbClr val="026655"/>
                </a:solidFill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pl-PL" sz="1600" b="1" i="1" u="none" strike="noStrike" cap="none" normalizeH="0" baseline="0" dirty="0">
                <a:ln>
                  <a:noFill/>
                </a:ln>
                <a:solidFill>
                  <a:srgbClr val="0266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sz="1600" b="1" i="1" u="none" strike="noStrike" cap="none" normalizeH="0" baseline="0" dirty="0">
                <a:ln>
                  <a:noFill/>
                </a:ln>
                <a:solidFill>
                  <a:srgbClr val="0266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1600" b="1" i="1" u="none" strike="noStrike" cap="none" normalizeH="0" baseline="0" dirty="0">
                <a:ln>
                  <a:noFill/>
                </a:ln>
                <a:solidFill>
                  <a:srgbClr val="0266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to droga do zmiany naprawdę istnieje.</a:t>
            </a:r>
            <a:endParaRPr kumimoji="0" lang="pl-PL" sz="1600" b="1" i="0" u="none" strike="noStrike" cap="none" normalizeH="0" baseline="0" dirty="0">
              <a:ln>
                <a:noFill/>
              </a:ln>
              <a:solidFill>
                <a:srgbClr val="02665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Tło ściany Zdjęcia - darmowe pobieranie na Freepik">
            <a:extLst>
              <a:ext uri="{FF2B5EF4-FFF2-40B4-BE49-F238E27FC236}">
                <a16:creationId xmlns:a16="http://schemas.microsoft.com/office/drawing/2014/main" xmlns="" id="{C259BC21-C2BB-48B6-81A1-0DC1D1A6C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xmlns="" id="{60A64208-502E-49C2-8B25-4BEB19928E11}"/>
              </a:ext>
            </a:extLst>
          </p:cNvPr>
          <p:cNvSpPr/>
          <p:nvPr/>
        </p:nvSpPr>
        <p:spPr>
          <a:xfrm>
            <a:off x="539552" y="560874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Praca z młodzieżą z doświadczeniem traumy </a:t>
            </a:r>
            <a:b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perspektywa dyrektora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19F5160-5237-4690-80EA-87E965CF9EC8}"/>
              </a:ext>
            </a:extLst>
          </p:cNvPr>
          <p:cNvSpPr txBox="1"/>
          <p:nvPr/>
        </p:nvSpPr>
        <p:spPr>
          <a:xfrm>
            <a:off x="1151620" y="1772816"/>
            <a:ext cx="6840760" cy="2185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0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„Dzień dobry pani Aniu chce napisać że bardzo tęsknię </a:t>
            </a:r>
            <a:br>
              <a:rPr lang="pl-PL" sz="20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 ośrodkiem daje sobie radę tutaj u siebie i mi się układa ale Kwidzyn ukształtował wiele moich cech i to tych dobrych cech. Za każdym razem gdy słyszę jakieś nasze piosenki </a:t>
            </a:r>
            <a:br>
              <a:rPr lang="pl-PL" sz="20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 harcerstwa czy z zespołu to naprawdę się wzruszam /dziękuję jeszcze raz za wszystko co mnie u was spotkało”</a:t>
            </a:r>
          </a:p>
        </p:txBody>
      </p:sp>
      <p:pic>
        <p:nvPicPr>
          <p:cNvPr id="10" name="Picture 22" descr="Transparent flower GIF on GIFER - by Kegore">
            <a:extLst>
              <a:ext uri="{FF2B5EF4-FFF2-40B4-BE49-F238E27FC236}">
                <a16:creationId xmlns:a16="http://schemas.microsoft.com/office/drawing/2014/main" xmlns="" id="{A0AA00B3-EFBA-4C4E-B285-BF15A416F3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3500438"/>
            <a:ext cx="5004048" cy="38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2752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ło fotograficzne Mint - MBackdrops">
            <a:extLst>
              <a:ext uri="{FF2B5EF4-FFF2-40B4-BE49-F238E27FC236}">
                <a16:creationId xmlns:a16="http://schemas.microsoft.com/office/drawing/2014/main" xmlns="" id="{90F6D0A6-B556-4384-A7C9-ACDAA9603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2070" name="Picture 22" descr="Transparent flower GIF on GIFER - by Kegore">
            <a:extLst>
              <a:ext uri="{FF2B5EF4-FFF2-40B4-BE49-F238E27FC236}">
                <a16:creationId xmlns:a16="http://schemas.microsoft.com/office/drawing/2014/main" xmlns="" id="{CBEB4E83-0B03-4255-9514-301B9B965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41687"/>
            <a:ext cx="7453180" cy="51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0B91890-1F89-48CF-85C1-8CE76279B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132856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1" u="none" strike="noStrike" cap="none" normalizeH="0" baseline="0" dirty="0">
                <a:ln>
                  <a:noFill/>
                </a:ln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 Light" panose="020B0306020202020204" pitchFamily="34" charset="0"/>
                <a:ea typeface="Times New Roman" pitchFamily="18" charset="0"/>
                <a:cs typeface="Arial" pitchFamily="34" charset="0"/>
              </a:rPr>
              <a:t>Dziękuję Państwu za odwagę bycia na tej drodze.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3200" b="1" i="1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 Light" panose="020B0306020202020204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i="1" u="none" strike="noStrike" cap="none" normalizeH="0" baseline="0" dirty="0">
                <a:ln>
                  <a:noFill/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 Light" panose="020B0306020202020204" pitchFamily="34" charset="0"/>
                <a:cs typeface="Arial" pitchFamily="34" charset="0"/>
              </a:rPr>
              <a:t>Anna Jankowska</a:t>
            </a:r>
          </a:p>
        </p:txBody>
      </p:sp>
    </p:spTree>
    <p:extLst>
      <p:ext uri="{BB962C8B-B14F-4D97-AF65-F5344CB8AC3E}">
        <p14:creationId xmlns:p14="http://schemas.microsoft.com/office/powerpoint/2010/main" xmlns="" val="118884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ło fotograficzne Mint - MBackdro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512" y="2348880"/>
            <a:ext cx="856895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36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  <a:ea typeface="Times New Roman" pitchFamily="18" charset="0"/>
                <a:cs typeface="Arial" pitchFamily="34" charset="0"/>
              </a:rPr>
              <a:t>SZANOWNI PAŃSTWO</a:t>
            </a:r>
            <a:endParaRPr kumimoji="0" lang="pl-PL" sz="360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Light" panose="020B030402020202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24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Wychowanie to proces wymagający </a:t>
            </a:r>
            <a:br>
              <a:rPr kumimoji="0" lang="pl-PL" sz="24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24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cierpliwości, refleksji i współpracy zespołowej</a:t>
            </a:r>
            <a:r>
              <a:rPr kumimoji="0" lang="pl-PL" sz="24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przede wszystkim – </a:t>
            </a:r>
            <a:br>
              <a:rPr kumimoji="0" lang="pl-PL" sz="24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24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podmiotowego traktowania dziecka </a:t>
            </a:r>
            <a:br>
              <a:rPr kumimoji="0" lang="pl-PL" sz="24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24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oraz otwartości na jego potrzeby.</a:t>
            </a:r>
            <a:endParaRPr kumimoji="0" lang="pl-PL" sz="24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43608" y="764704"/>
            <a:ext cx="72008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Dzisiejsza konferencja jest dowodem</a:t>
            </a:r>
            <a:r>
              <a:rPr kumimoji="0" lang="pl-PL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że wszystko, czego się podejmujemy, ma fundamentalny sens. </a:t>
            </a:r>
            <a:br>
              <a: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Wychowanie, nawet w trudnych warunkach, jest drogą do zmiany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w młodym człowieku, w nauczycielu, w całym systemie.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Abstrakcja zielone tło akwarela | Zdjęcie Prem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67544" y="4005064"/>
            <a:ext cx="8352928" cy="180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 staje się kluczowe dla dorosłego?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Kluczowa jest świadomość, że niepewność i niewiedza są naturalną częścią pracy                       z młodzieżą złożoną problemowo.</a:t>
            </a:r>
            <a:endParaRPr kumimoji="0" lang="pl-PL" sz="16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b="1" dirty="0">
              <a:solidFill>
                <a:schemeClr val="bg1"/>
              </a:solidFill>
              <a:latin typeface="Calibri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39552" y="476672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Praca z młodzieżą z doświadczeniem traumy </a:t>
            </a:r>
            <a:b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perspektywa dyrektora</a:t>
            </a:r>
          </a:p>
        </p:txBody>
      </p:sp>
      <p:sp>
        <p:nvSpPr>
          <p:cNvPr id="7" name="Prostokąt 6"/>
          <p:cNvSpPr/>
          <p:nvPr/>
        </p:nvSpPr>
        <p:spPr>
          <a:xfrm>
            <a:off x="611560" y="206084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 pracy z młodzieżą niedostosowaną społecznie często pojawia się poczucie bezradności </a:t>
            </a:r>
            <a:r>
              <a:rPr lang="pl-PL" sz="16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pl-PL" sz="16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bywa mylone z utratą autorytetu pedagoga, nauczyciela, wychowawcy.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600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Zachowania podopiecznych bywają interpretowane w oderwaniu od kontekstu </a:t>
            </a:r>
            <a:br>
              <a:rPr kumimoji="0" lang="pl-PL" sz="16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16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 pominięciem problem</a:t>
            </a:r>
            <a:r>
              <a:rPr lang="pl-PL" sz="16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pl-PL" sz="16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 systemowych związanych m.in. z brakiem odpowiedniego wsparcia ze strony rodzic</a:t>
            </a:r>
            <a:r>
              <a:rPr lang="pl-PL" sz="16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pl-PL" sz="16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 i przerzucaniem odpowiedzialności na pedagog</a:t>
            </a:r>
            <a:r>
              <a:rPr lang="pl-PL" sz="16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pl-PL" sz="16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w.</a:t>
            </a:r>
            <a:endParaRPr kumimoji="0" lang="pl-PL" sz="16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Abstrakcja zielone tło akwarela | Zdjęcie Prem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5536" y="1196752"/>
            <a:ext cx="8424936" cy="343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Czym zatem jest świadomość pedagogiczna?</a:t>
            </a:r>
            <a:r>
              <a:rPr kumimoji="0" lang="pl-PL" sz="16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5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Świadomość pedagogiczna jest og</a:t>
            </a:r>
            <a:r>
              <a:rPr kumimoji="0" lang="pl-PL" sz="15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l-PL" sz="15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łem wiedzy, pogląd</a:t>
            </a:r>
            <a:r>
              <a:rPr kumimoji="0" lang="pl-PL" sz="15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l-PL" sz="15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 i postaw wychowawczych rodzic</a:t>
            </a:r>
            <a:r>
              <a:rPr kumimoji="0" lang="pl-PL" sz="15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l-PL" sz="15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w, nauczycieli determinujących i wpływających na ich działania. Pedagog powinien być otwarty </a:t>
            </a:r>
            <a:br>
              <a:rPr kumimoji="0" lang="pl-PL" sz="15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l-PL" sz="15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 wrażliwy na potrzeby dzieci,</a:t>
            </a:r>
            <a:r>
              <a:rPr kumimoji="0" lang="pl-PL" sz="15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odpowiedzialny za ich rozw</a:t>
            </a:r>
            <a:r>
              <a:rPr kumimoji="0" lang="pl-PL" sz="15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pl-PL" sz="15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 oraz umiejętność doboru odpowiednich metod wychowawczych. Świadomość jest kluczową dla kształtowania osobowości i optymalizacji procesu wychowania, ale jednocześnie powinna być narzędziem wspomagającym dla os</a:t>
            </a:r>
            <a:r>
              <a:rPr kumimoji="0" lang="pl-PL" sz="15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pl-PL" sz="15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 pracujących z dziećmi i młodzieżą.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l-PL" sz="15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5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Nie musimy wiedzieć wszystkiego, aby mądrze pomagać </a:t>
            </a:r>
            <a:r>
              <a:rPr lang="pl-PL" sz="1500" dirty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kumimoji="0" lang="pl-PL" sz="15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niepewność, brak</a:t>
            </a:r>
            <a:r>
              <a:rPr kumimoji="0" lang="pl-PL" sz="150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l-PL" sz="15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świadomości czy doświadczenia nie są obciążeniem, lecz sygnałem, że potrzebne jest działanie. Powinniśmy, </a:t>
            </a:r>
            <a:br>
              <a:rPr kumimoji="0" lang="pl-PL" sz="15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l-PL" sz="15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wręcz musimy wiedzieć, gdzie szukać wsparcia oraz jak pom</a:t>
            </a:r>
            <a:r>
              <a:rPr lang="pl-PL" sz="1500" dirty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ó</a:t>
            </a:r>
            <a:r>
              <a:rPr kumimoji="0" lang="pl-PL" sz="15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 dziecku i sobie, pamiętając, </a:t>
            </a:r>
            <a:br>
              <a:rPr kumimoji="0" lang="pl-PL" sz="15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l-PL" sz="15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że wspomaganie jest naturalnym elementem pracy złożonymi</a:t>
            </a:r>
            <a:r>
              <a:rPr kumimoji="0" lang="pl-PL" sz="150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l-PL" sz="15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problemami psychologicznymi, rozwojowymi i społecznymi oraz częścią samorozwoju zawodowego.</a:t>
            </a:r>
            <a:endParaRPr kumimoji="0" lang="pl-PL" sz="15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39552" y="260648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Praca z młodzieżą z doświadczeniem traumy </a:t>
            </a:r>
            <a:b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perspektywa dyrektora</a:t>
            </a:r>
          </a:p>
        </p:txBody>
      </p:sp>
      <p:sp>
        <p:nvSpPr>
          <p:cNvPr id="5" name="Prostokąt 4"/>
          <p:cNvSpPr/>
          <p:nvPr/>
        </p:nvSpPr>
        <p:spPr>
          <a:xfrm>
            <a:off x="683568" y="4797152"/>
            <a:ext cx="7848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1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Kluczowe staje się: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l-PL" sz="800" b="1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"/>
            </a:pP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poszukiwanie specjalistycznego wsparcia,</a:t>
            </a:r>
            <a:endParaRPr lang="pl-PL" sz="1600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"/>
            </a:pPr>
            <a:r>
              <a:rPr kumimoji="0" lang="pl-PL" sz="1600" b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zmiana perspektywy interpretowania postawy i zachowań dzieci i młodzieży,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"/>
            </a:pP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indywidualizacja podejmowanych oddziaływań wychowawczo – terapeutycznych,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"/>
            </a:pP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dob</a:t>
            </a:r>
            <a:r>
              <a:rPr lang="pl-PL" sz="16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pl-PL" sz="16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 adekwatnych metod pracy.</a:t>
            </a:r>
            <a:endParaRPr kumimoji="0" lang="pl-PL" sz="16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Abstrakcja zielone tło akwarela | Zdjęcie Prem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539552" y="260648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Praca z młodzieżą z doświadczeniem traumy </a:t>
            </a:r>
            <a:b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perspektywa dyrektora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47056" y="5373216"/>
            <a:ext cx="8496944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TO </a:t>
            </a:r>
            <a:r>
              <a:rPr kumimoji="0" lang="pl-PL" sz="16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JEST BYCIE CZŁOWIEKIEM DOROSŁYM I ŚWIADOMYM,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pl-PL" sz="1600" b="1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dlatego… ważne jest, aby szukać wsparcia i podejmować działania.</a:t>
            </a:r>
          </a:p>
        </p:txBody>
      </p:sp>
      <p:sp>
        <p:nvSpPr>
          <p:cNvPr id="7" name="Prostokąt 6"/>
          <p:cNvSpPr/>
          <p:nvPr/>
        </p:nvSpPr>
        <p:spPr>
          <a:xfrm>
            <a:off x="539552" y="1340768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Przyjrzyjmy się zmianie perspektywy, kt</a:t>
            </a:r>
            <a:r>
              <a:rPr lang="pl-PL" sz="16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 </a:t>
            </a:r>
            <a:r>
              <a:rPr kumimoji="0" lang="pl-PL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WŁAŚCIWIE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rozumiana przyczyni się </a:t>
            </a:r>
            <a:b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 zmiany sposobu myślenia 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NAS - DOROSŁYCH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więc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67544" y="2204864"/>
            <a:ext cx="80648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zmiana </a:t>
            </a:r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choć bywa wymagająca </a:t>
            </a:r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jest jedyną stałą w procesie wychowania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l-PL" sz="1000" b="1" i="0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endParaRPr kumimoji="0" lang="pl-PL" sz="1600" b="1" i="0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l-PL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To jest w porządku !!!</a:t>
            </a:r>
            <a:endParaRPr kumimoji="0" lang="pl-PL" sz="1600" b="0" i="0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51520" y="364502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"/>
            </a:pP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jeśli nie mamy pełnej wiedzy dotyczącej dziecka, jego sytuacji życiowej, rodzinnej,</a:t>
            </a:r>
            <a:r>
              <a:rPr kumimoji="0" lang="pl-PL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szkolnej;</a:t>
            </a:r>
            <a:endParaRPr lang="pl-PL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"/>
            </a:pPr>
            <a:r>
              <a:rPr kumimoji="0" lang="pl-PL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jeśli nie mamy pełnej wiedzy dotyczącej jego emocji;</a:t>
            </a:r>
            <a:endParaRPr lang="pl-PL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"/>
            </a:pPr>
            <a:r>
              <a:rPr kumimoji="0" lang="pl-PL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jeśli nie wiemy, w jaki spos</a:t>
            </a:r>
            <a:r>
              <a:rPr lang="pl-PL" sz="16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 reagować. 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699792" y="4869160"/>
            <a:ext cx="3963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To nie jest BRAK KOMPETENCJI , </a:t>
            </a:r>
            <a:endParaRPr kumimoji="0" lang="pl-PL" sz="800" b="0" i="0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Tło ściany Zdjęcia - darmowe pobieranie na Freepik">
            <a:extLst>
              <a:ext uri="{FF2B5EF4-FFF2-40B4-BE49-F238E27FC236}">
                <a16:creationId xmlns:a16="http://schemas.microsoft.com/office/drawing/2014/main" xmlns="" id="{C259BC21-C2BB-48B6-81A1-0DC1D1A6C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913966A9-995C-49D5-830C-3804E21A64A2}"/>
              </a:ext>
            </a:extLst>
          </p:cNvPr>
          <p:cNvSpPr txBox="1"/>
          <p:nvPr/>
        </p:nvSpPr>
        <p:spPr>
          <a:xfrm>
            <a:off x="755576" y="1268760"/>
            <a:ext cx="5617686" cy="1329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i="1" dirty="0">
                <a:solidFill>
                  <a:srgbClr val="0266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„Bo prawdziwa siła wychowania nie polega na pewności, lecz na gotowości do szukania rozwiązań razem z młodym człowiekiem.”</a:t>
            </a:r>
            <a:endParaRPr lang="pl-PL" sz="2400" dirty="0">
              <a:solidFill>
                <a:srgbClr val="0266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 Light" panose="020B03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70" name="Picture 22" descr="Transparent flower GIF on GIFER - by Kegore">
            <a:extLst>
              <a:ext uri="{FF2B5EF4-FFF2-40B4-BE49-F238E27FC236}">
                <a16:creationId xmlns:a16="http://schemas.microsoft.com/office/drawing/2014/main" xmlns="" id="{CBEB4E83-0B03-4255-9514-301B9B965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29455"/>
            <a:ext cx="8245268" cy="462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7206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Abstrakcja zielone tło akwarela | Zdjęcie Prem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539552" y="404664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Praca z młodzieżą z doświadczeniem traumy </a:t>
            </a:r>
            <a:b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perspektywa dyrektora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87624" y="4725144"/>
            <a:ext cx="770485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l-PL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Sposób naszej reakcji ma ogromny wpływ na relację z dzieckiem.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pl-PL" sz="160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6511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"/>
              <a:tabLst>
                <a:tab pos="457200" algn="l"/>
              </a:tabLst>
            </a:pPr>
            <a:r>
              <a:rPr kumimoji="0" lang="pl-PL" sz="16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Reakcja pod wpływem emocji – zamyka relację.</a:t>
            </a:r>
          </a:p>
          <a:p>
            <a:pPr marL="26511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"/>
              <a:tabLst>
                <a:tab pos="457200" algn="l"/>
              </a:tabLst>
            </a:pP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Reakcja przemyślana – buduje relację.</a:t>
            </a:r>
            <a:endParaRPr kumimoji="0" lang="pl-PL" sz="16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39552" y="1628800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Nie zawsze trzeba reagować natychmiast i to r</a:t>
            </a: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wnież jest w porządku, </a:t>
            </a:r>
            <a:br>
              <a: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ponieważ: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pl-PL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162050" lvl="0" indent="-265113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"/>
              <a:tabLst>
                <a:tab pos="457200" algn="l"/>
              </a:tabLst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Nie każda sytuacja wymaga natychmiastowej reakcji;</a:t>
            </a:r>
          </a:p>
          <a:p>
            <a:pPr marL="1162050" lvl="0" indent="-265113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"/>
              <a:tabLst>
                <a:tab pos="457200" algn="l"/>
              </a:tabLst>
            </a:pPr>
            <a:r>
              <a:rPr lang="pl-PL" sz="1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Czasem najlepszą reakcją jest zatrzymanie się.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611560" y="3645024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Zatrzymanie się daje przestrzeń na 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RELACJE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na budowanie więzi, kt</a:t>
            </a:r>
            <a:r>
              <a:rPr lang="pl-PL" sz="16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 są podstawą procesu wychowania i dążenia do rzeczywistej zmiany</a:t>
            </a: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Tło ściany Zdjęcia - darmowe pobieranie na Freepik">
            <a:extLst>
              <a:ext uri="{FF2B5EF4-FFF2-40B4-BE49-F238E27FC236}">
                <a16:creationId xmlns:a16="http://schemas.microsoft.com/office/drawing/2014/main" xmlns="" id="{C259BC21-C2BB-48B6-81A1-0DC1D1A6C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913966A9-995C-49D5-830C-3804E21A64A2}"/>
              </a:ext>
            </a:extLst>
          </p:cNvPr>
          <p:cNvSpPr txBox="1"/>
          <p:nvPr/>
        </p:nvSpPr>
        <p:spPr>
          <a:xfrm>
            <a:off x="1271940" y="1628800"/>
            <a:ext cx="5617686" cy="1339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i="1" dirty="0">
                <a:solidFill>
                  <a:srgbClr val="006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„Czasem jeden moment zatrzymania, może zrobić dla młodego człowieka więcej niż natychmiastowa reakcja.”</a:t>
            </a:r>
            <a:endParaRPr lang="pl-PL" sz="2400" dirty="0">
              <a:solidFill>
                <a:srgbClr val="006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 Light" panose="020B03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70" name="Picture 22" descr="Transparent flower GIF on GIFER - by Kegore">
            <a:extLst>
              <a:ext uri="{FF2B5EF4-FFF2-40B4-BE49-F238E27FC236}">
                <a16:creationId xmlns:a16="http://schemas.microsoft.com/office/drawing/2014/main" xmlns="" id="{CBEB4E83-0B03-4255-9514-301B9B965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49249"/>
            <a:ext cx="8245268" cy="462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248334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844</Words>
  <Application>Microsoft Office PowerPoint</Application>
  <PresentationFormat>Pokaz na ekranie (4:3)</PresentationFormat>
  <Paragraphs>156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Kamila Mikulska</dc:creator>
  <cp:lastModifiedBy>Dyrektor</cp:lastModifiedBy>
  <cp:revision>70</cp:revision>
  <dcterms:created xsi:type="dcterms:W3CDTF">2026-03-15T15:12:12Z</dcterms:created>
  <dcterms:modified xsi:type="dcterms:W3CDTF">2026-03-19T10:56:38Z</dcterms:modified>
</cp:coreProperties>
</file>