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 Semibold"/>
        <a:ea typeface="Graphik Semibold"/>
        <a:cs typeface="Graphik Semibold"/>
        <a:sym typeface="Graphik Semibold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 Semibold"/>
        <a:ea typeface="Graphik Semibold"/>
        <a:cs typeface="Graphik Semibold"/>
        <a:sym typeface="Graphik Semibold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 Semibold"/>
        <a:ea typeface="Graphik Semibold"/>
        <a:cs typeface="Graphik Semibold"/>
        <a:sym typeface="Graphik Semibold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 Semibold"/>
        <a:ea typeface="Graphik Semibold"/>
        <a:cs typeface="Graphik Semibold"/>
        <a:sym typeface="Graphik Semibold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 Semibold"/>
        <a:ea typeface="Graphik Semibold"/>
        <a:cs typeface="Graphik Semibold"/>
        <a:sym typeface="Graphik Semibold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 Semibold"/>
        <a:ea typeface="Graphik Semibold"/>
        <a:cs typeface="Graphik Semibold"/>
        <a:sym typeface="Graphik Semibold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 Semibold"/>
        <a:ea typeface="Graphik Semibold"/>
        <a:cs typeface="Graphik Semibold"/>
        <a:sym typeface="Graphik Semibold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 Semibold"/>
        <a:ea typeface="Graphik Semibold"/>
        <a:cs typeface="Graphik Semibold"/>
        <a:sym typeface="Graphik Semibold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 Semibold"/>
        <a:ea typeface="Graphik Semibold"/>
        <a:cs typeface="Graphik Semibold"/>
        <a:sym typeface="Graphik Semibold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5E6"/>
          </a:solidFill>
        </a:fill>
      </a:tcStyle>
    </a:wholeTbl>
    <a:band2H>
      <a:tcTxStyle b="def" i="def"/>
      <a:tcStyle>
        <a:tcBdr/>
        <a:fill>
          <a:solidFill>
            <a:srgbClr val="E6EBF3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E4CA"/>
          </a:solidFill>
        </a:fill>
      </a:tcStyle>
    </a:wholeTbl>
    <a:band2H>
      <a:tcTxStyle b="def" i="def"/>
      <a:tcStyle>
        <a:tcBdr/>
        <a:fill>
          <a:solidFill>
            <a:srgbClr val="E7F2E6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CBD6"/>
          </a:solidFill>
        </a:fill>
      </a:tcStyle>
    </a:wholeTbl>
    <a:band2H>
      <a:tcTxStyle b="def" i="def"/>
      <a:tcStyle>
        <a:tcBdr/>
        <a:fill>
          <a:solidFill>
            <a:srgbClr val="F6E7EC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8" name="Shape 15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/>
          <p:nvPr>
            <p:ph type="title" hasCustomPrompt="1"/>
          </p:nvPr>
        </p:nvSpPr>
        <p:spPr>
          <a:xfrm>
            <a:off x="1270000" y="3289300"/>
            <a:ext cx="21844000" cy="3879454"/>
          </a:xfrm>
          <a:prstGeom prst="rect">
            <a:avLst/>
          </a:prstGeom>
        </p:spPr>
        <p:txBody>
          <a:bodyPr/>
          <a:lstStyle>
            <a:lvl1pPr defTabSz="2438337">
              <a:lnSpc>
                <a:spcPct val="90000"/>
              </a:lnSpc>
              <a:defRPr spc="-348" sz="116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2" name="Body Level One…"/>
          <p:cNvSpPr txBox="1"/>
          <p:nvPr>
            <p:ph type="body" sz="quarter" idx="1" hasCustomPrompt="1"/>
          </p:nvPr>
        </p:nvSpPr>
        <p:spPr>
          <a:xfrm>
            <a:off x="1270000" y="12160429"/>
            <a:ext cx="21844000" cy="694057"/>
          </a:xfrm>
          <a:prstGeom prst="rect">
            <a:avLst/>
          </a:prstGeom>
        </p:spPr>
        <p:txBody>
          <a:bodyPr numCol="1" spcCol="38100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3500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966258" indent="-407458" algn="ctr" defTabSz="825500">
              <a:spcBef>
                <a:spcPts val="0"/>
              </a:spcBef>
              <a:buClrTx/>
              <a:defRPr sz="3500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1525058" indent="-407458" algn="ctr" defTabSz="825500">
              <a:spcBef>
                <a:spcPts val="0"/>
              </a:spcBef>
              <a:buClrTx/>
              <a:defRPr sz="3500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2083858" indent="-407458" algn="ctr" defTabSz="825500">
              <a:spcBef>
                <a:spcPts val="0"/>
              </a:spcBef>
              <a:buClrTx/>
              <a:defRPr sz="3500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2642658" indent="-407458" algn="ctr" defTabSz="825500">
              <a:spcBef>
                <a:spcPts val="0"/>
              </a:spcBef>
              <a:buClrTx/>
              <a:defRPr sz="3500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70000" y="6985000"/>
            <a:ext cx="21844000" cy="2512353"/>
          </a:xfrm>
          <a:prstGeom prst="rect">
            <a:avLst/>
          </a:prstGeom>
        </p:spPr>
        <p:txBody>
          <a:bodyPr numCol="1" spcCol="38100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64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70000" y="4927600"/>
            <a:ext cx="21844000" cy="3902870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0" indent="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0" indent="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0" indent="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0" indent="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half" idx="1" hasCustomPrompt="1"/>
          </p:nvPr>
        </p:nvSpPr>
        <p:spPr>
          <a:xfrm>
            <a:off x="1270000" y="3906096"/>
            <a:ext cx="21844000" cy="4488604"/>
          </a:xfrm>
          <a:prstGeom prst="rect">
            <a:avLst/>
          </a:prstGeom>
        </p:spPr>
        <p:txBody>
          <a:bodyPr numCol="1" spcCol="38100" anchor="b"/>
          <a:lstStyle>
            <a:lvl1pPr marL="0" indent="0" algn="ctr" defTabSz="2438337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0" algn="ctr" defTabSz="2438337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0" algn="ctr" defTabSz="2438337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0" algn="ctr" defTabSz="2438337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0" algn="ctr" defTabSz="2438337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70000" y="8521700"/>
            <a:ext cx="21844000" cy="1016000"/>
          </a:xfrm>
          <a:prstGeom prst="rect">
            <a:avLst/>
          </a:prstGeom>
        </p:spPr>
        <p:txBody>
          <a:bodyPr numCol="1" spcCol="38100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44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1270000" y="11155085"/>
            <a:ext cx="21844000" cy="8326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4400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1071033" indent="-512233" algn="ctr" defTabSz="825500">
              <a:spcBef>
                <a:spcPts val="0"/>
              </a:spcBef>
              <a:buClrTx/>
              <a:defRPr sz="4400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1629833" indent="-512233" algn="ctr" defTabSz="825500">
              <a:spcBef>
                <a:spcPts val="0"/>
              </a:spcBef>
              <a:buClrTx/>
              <a:defRPr sz="4400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2188633" indent="-512233" algn="ctr" defTabSz="825500">
              <a:spcBef>
                <a:spcPts val="0"/>
              </a:spcBef>
              <a:buClrTx/>
              <a:defRPr sz="4400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2747433" indent="-512233" algn="ctr" defTabSz="825500">
              <a:spcBef>
                <a:spcPts val="0"/>
              </a:spcBef>
              <a:buClrTx/>
              <a:defRPr sz="4400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Body Level One…"/>
          <p:cNvSpPr txBox="1"/>
          <p:nvPr>
            <p:ph type="body" sz="half" idx="21" hasCustomPrompt="1"/>
          </p:nvPr>
        </p:nvSpPr>
        <p:spPr>
          <a:xfrm>
            <a:off x="1270000" y="5141969"/>
            <a:ext cx="21844000" cy="3430192"/>
          </a:xfrm>
          <a:prstGeom prst="rect">
            <a:avLst/>
          </a:prstGeom>
        </p:spPr>
        <p:txBody>
          <a:bodyPr numCol="1" spcCol="38100" anchor="ctr"/>
          <a:lstStyle/>
          <a:p>
            <a:pPr lvl="4" marL="0" indent="1536191" algn="ctr" defTabSz="1365504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112" sz="4704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r>
              <a:t>“Notable Quote”
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wo jellyfish against a pink background"/>
          <p:cNvSpPr/>
          <p:nvPr>
            <p:ph type="pic" sz="half" idx="21"/>
          </p:nvPr>
        </p:nvSpPr>
        <p:spPr>
          <a:xfrm>
            <a:off x="12192000" y="4813300"/>
            <a:ext cx="12192000" cy="9207945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Two jellyfish touching against a dark blue background"/>
          <p:cNvSpPr/>
          <p:nvPr>
            <p:ph type="pic" sz="half" idx="22"/>
          </p:nvPr>
        </p:nvSpPr>
        <p:spPr>
          <a:xfrm>
            <a:off x="12192000" y="-628650"/>
            <a:ext cx="12192000" cy="81280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Two jellyfish against a blue background"/>
          <p:cNvSpPr/>
          <p:nvPr>
            <p:ph type="pic" idx="23"/>
          </p:nvPr>
        </p:nvSpPr>
        <p:spPr>
          <a:xfrm>
            <a:off x="-4203700" y="0"/>
            <a:ext cx="20574000" cy="137160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wo jellyfish touching against a dark blue background"/>
          <p:cNvSpPr/>
          <p:nvPr>
            <p:ph type="pic" idx="21"/>
          </p:nvPr>
        </p:nvSpPr>
        <p:spPr>
          <a:xfrm>
            <a:off x="0" y="-1270000"/>
            <a:ext cx="24384000" cy="16256002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ytuł i zawartość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le Text"/>
          <p:cNvSpPr txBox="1"/>
          <p:nvPr>
            <p:ph type="title"/>
          </p:nvPr>
        </p:nvSpPr>
        <p:spPr>
          <a:xfrm>
            <a:off x="3657600" y="609600"/>
            <a:ext cx="17068800" cy="2286000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800">
              <a:lnSpc>
                <a:spcPct val="100000"/>
              </a:lnSpc>
              <a:defRPr b="1" spc="0" sz="8800">
                <a:solidFill>
                  <a:srgbClr val="990099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0" name="Body Level One…"/>
          <p:cNvSpPr txBox="1"/>
          <p:nvPr>
            <p:ph type="body" idx="1"/>
          </p:nvPr>
        </p:nvSpPr>
        <p:spPr>
          <a:xfrm>
            <a:off x="3657600" y="3505200"/>
            <a:ext cx="17068800" cy="8839200"/>
          </a:xfrm>
          <a:prstGeom prst="rect">
            <a:avLst/>
          </a:prstGeom>
        </p:spPr>
        <p:txBody>
          <a:bodyPr lIns="91439" tIns="91439" rIns="91439" bIns="91439" numCol="1" spcCol="38100"/>
          <a:lstStyle>
            <a:lvl1pPr marL="685800" indent="-685800" defTabSz="1828800">
              <a:spcBef>
                <a:spcPts val="1500"/>
              </a:spcBef>
              <a:buClrTx/>
              <a:buBlip>
                <a:blip r:embed="rId3"/>
              </a:buBlip>
              <a:defRPr b="1" sz="6400">
                <a:solidFill>
                  <a:srgbClr val="CC00CC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marL="1110342" indent="-653142" defTabSz="1828800">
              <a:spcBef>
                <a:spcPts val="1500"/>
              </a:spcBef>
              <a:buClrTx/>
              <a:buSzPct val="90000"/>
              <a:buBlip>
                <a:blip r:embed="rId3"/>
              </a:buBlip>
              <a:defRPr b="1" sz="6400">
                <a:solidFill>
                  <a:srgbClr val="CC00CC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marL="1524000" indent="-609600" defTabSz="1828800">
              <a:spcBef>
                <a:spcPts val="1500"/>
              </a:spcBef>
              <a:buClrTx/>
              <a:buSzPct val="90000"/>
              <a:buBlip>
                <a:blip r:embed="rId3"/>
              </a:buBlip>
              <a:defRPr b="1" sz="6400">
                <a:solidFill>
                  <a:srgbClr val="CC00CC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marL="2103120" indent="-731520" defTabSz="1828800">
              <a:spcBef>
                <a:spcPts val="1500"/>
              </a:spcBef>
              <a:buClrTx/>
              <a:buSzPct val="90000"/>
              <a:buBlip>
                <a:blip r:embed="rId3"/>
              </a:buBlip>
              <a:defRPr b="1" sz="6400">
                <a:solidFill>
                  <a:srgbClr val="CC00CC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marL="2560320" indent="-731520" defTabSz="1828800">
              <a:spcBef>
                <a:spcPts val="1500"/>
              </a:spcBef>
              <a:buClrTx/>
              <a:buSzPct val="90000"/>
              <a:buBlip>
                <a:blip r:embed="rId3"/>
              </a:buBlip>
              <a:defRPr b="1" sz="6400">
                <a:solidFill>
                  <a:srgbClr val="CC00CC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1" name="Slide Number"/>
          <p:cNvSpPr txBox="1"/>
          <p:nvPr>
            <p:ph type="sldNum" sz="quarter" idx="2"/>
          </p:nvPr>
        </p:nvSpPr>
        <p:spPr>
          <a:xfrm>
            <a:off x="11887200" y="12344400"/>
            <a:ext cx="4267200" cy="736601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r" defTabSz="1828800">
              <a:defRPr sz="2400">
                <a:solidFill>
                  <a:srgbClr val="CC00CC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wo jellyfish touching against a dark blue background"/>
          <p:cNvSpPr/>
          <p:nvPr>
            <p:ph type="pic" idx="21"/>
          </p:nvPr>
        </p:nvSpPr>
        <p:spPr>
          <a:xfrm>
            <a:off x="0" y="-1270000"/>
            <a:ext cx="24384000" cy="16256002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Body Level One…"/>
          <p:cNvSpPr txBox="1"/>
          <p:nvPr>
            <p:ph type="body" sz="quarter" idx="1" hasCustomPrompt="1"/>
          </p:nvPr>
        </p:nvSpPr>
        <p:spPr>
          <a:xfrm>
            <a:off x="1270000" y="12166600"/>
            <a:ext cx="21844000" cy="694056"/>
          </a:xfrm>
          <a:prstGeom prst="rect">
            <a:avLst/>
          </a:prstGeom>
        </p:spPr>
        <p:txBody>
          <a:bodyPr numCol="1" spcCol="38100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35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966258" indent="-407458" algn="ctr" defTabSz="825500">
              <a:spcBef>
                <a:spcPts val="0"/>
              </a:spcBef>
              <a:buClrTx/>
              <a:defRPr sz="35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1525058" indent="-407458" algn="ctr" defTabSz="825500">
              <a:spcBef>
                <a:spcPts val="0"/>
              </a:spcBef>
              <a:buClrTx/>
              <a:defRPr sz="35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2083858" indent="-407458" algn="ctr" defTabSz="825500">
              <a:spcBef>
                <a:spcPts val="0"/>
              </a:spcBef>
              <a:buClrTx/>
              <a:defRPr sz="35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2642658" indent="-407458" algn="ctr" defTabSz="825500">
              <a:spcBef>
                <a:spcPts val="0"/>
              </a:spcBef>
              <a:buClrTx/>
              <a:defRPr sz="35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3" name="Presentation Title"/>
          <p:cNvSpPr txBox="1"/>
          <p:nvPr>
            <p:ph type="title" hasCustomPrompt="1"/>
          </p:nvPr>
        </p:nvSpPr>
        <p:spPr>
          <a:xfrm>
            <a:off x="1270000" y="3289300"/>
            <a:ext cx="21844000" cy="3873500"/>
          </a:xfrm>
          <a:prstGeom prst="rect">
            <a:avLst/>
          </a:prstGeom>
        </p:spPr>
        <p:txBody>
          <a:bodyPr/>
          <a:lstStyle>
            <a:lvl1pPr defTabSz="2438400">
              <a:lnSpc>
                <a:spcPct val="90000"/>
              </a:lnSpc>
              <a:defRPr spc="-348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4" name="Body Level One…"/>
          <p:cNvSpPr txBox="1"/>
          <p:nvPr>
            <p:ph type="body" sz="quarter" idx="22" hasCustomPrompt="1"/>
          </p:nvPr>
        </p:nvSpPr>
        <p:spPr>
          <a:xfrm>
            <a:off x="1270000" y="6985000"/>
            <a:ext cx="21844000" cy="2514600"/>
          </a:xfrm>
          <a:prstGeom prst="rect">
            <a:avLst/>
          </a:prstGeom>
        </p:spPr>
        <p:txBody>
          <a:bodyPr numCol="1" spcCol="38100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wo jellyfish against a blue background"/>
          <p:cNvSpPr/>
          <p:nvPr>
            <p:ph type="pic" idx="21"/>
          </p:nvPr>
        </p:nvSpPr>
        <p:spPr>
          <a:xfrm>
            <a:off x="7962900" y="-25400"/>
            <a:ext cx="20650200" cy="13766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70000" y="3885107"/>
            <a:ext cx="9652000" cy="3200204"/>
          </a:xfrm>
          <a:prstGeom prst="rect">
            <a:avLst/>
          </a:prstGeom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70000" y="6845300"/>
            <a:ext cx="9652000" cy="5664200"/>
          </a:xfrm>
          <a:prstGeom prst="rect">
            <a:avLst/>
          </a:prstGeom>
        </p:spPr>
        <p:txBody>
          <a:bodyPr numCol="1" spcCol="38100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xfrm>
            <a:off x="1270000" y="812800"/>
            <a:ext cx="21844000" cy="1557438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sz="quarter" idx="1" hasCustomPrompt="1"/>
          </p:nvPr>
        </p:nvSpPr>
        <p:spPr>
          <a:xfrm>
            <a:off x="1270000" y="2133600"/>
            <a:ext cx="21844000" cy="1016000"/>
          </a:xfrm>
          <a:prstGeom prst="rect">
            <a:avLst/>
          </a:prstGeom>
        </p:spPr>
        <p:txBody>
          <a:bodyPr numCol="1" spcCol="38100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1187450" indent="-628650" algn="ctr" defTabSz="825500">
              <a:spcBef>
                <a:spcPts val="0"/>
              </a:spcBef>
              <a:buClrTx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1746250" indent="-628650" algn="ctr" defTabSz="825500">
              <a:spcBef>
                <a:spcPts val="0"/>
              </a:spcBef>
              <a:buClrTx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2305050" indent="-628650" algn="ctr" defTabSz="825500">
              <a:spcBef>
                <a:spcPts val="0"/>
              </a:spcBef>
              <a:buClrTx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2863850" indent="-628650" algn="ctr" defTabSz="825500">
              <a:spcBef>
                <a:spcPts val="0"/>
              </a:spcBef>
              <a:buClrTx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Body Level One…"/>
          <p:cNvSpPr txBox="1"/>
          <p:nvPr>
            <p:ph type="body" idx="21" hasCustomPrompt="1"/>
          </p:nvPr>
        </p:nvSpPr>
        <p:spPr>
          <a:xfrm>
            <a:off x="1270000" y="4267200"/>
            <a:ext cx="21844000" cy="8432800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wo jellyfish against a pink background"/>
          <p:cNvSpPr/>
          <p:nvPr>
            <p:ph type="pic" idx="21"/>
          </p:nvPr>
        </p:nvSpPr>
        <p:spPr>
          <a:xfrm>
            <a:off x="10185400" y="0"/>
            <a:ext cx="18161000" cy="137160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1" name="Slide Title"/>
          <p:cNvSpPr txBox="1"/>
          <p:nvPr>
            <p:ph type="title" hasCustomPrompt="1"/>
          </p:nvPr>
        </p:nvSpPr>
        <p:spPr>
          <a:xfrm>
            <a:off x="1270000" y="838200"/>
            <a:ext cx="9652000" cy="1549400"/>
          </a:xfrm>
          <a:prstGeom prst="rect">
            <a:avLst/>
          </a:prstGeom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5E03FF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62" name="Body Level One…"/>
          <p:cNvSpPr txBox="1"/>
          <p:nvPr>
            <p:ph type="body" sz="half" idx="1" hasCustomPrompt="1"/>
          </p:nvPr>
        </p:nvSpPr>
        <p:spPr>
          <a:xfrm>
            <a:off x="1270000" y="4267200"/>
            <a:ext cx="9652000" cy="8432800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Slide Subtitle"/>
          <p:cNvSpPr txBox="1"/>
          <p:nvPr>
            <p:ph type="body" sz="quarter" idx="22" hasCustomPrompt="1"/>
          </p:nvPr>
        </p:nvSpPr>
        <p:spPr>
          <a:xfrm>
            <a:off x="1270000" y="2133600"/>
            <a:ext cx="9652000" cy="1016000"/>
          </a:xfrm>
          <a:prstGeom prst="rect">
            <a:avLst/>
          </a:prstGeom>
        </p:spPr>
        <p:txBody>
          <a:bodyPr numCol="1" spcCol="38100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70000" y="3289300"/>
            <a:ext cx="21844000" cy="38735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pc="-348" sz="116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70000" y="812800"/>
            <a:ext cx="21844000" cy="1557438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1270000" y="2133600"/>
            <a:ext cx="21844000" cy="1016000"/>
          </a:xfrm>
          <a:prstGeom prst="rect">
            <a:avLst/>
          </a:prstGeom>
        </p:spPr>
        <p:txBody>
          <a:bodyPr numCol="1" spcCol="38100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1187450" indent="-628650" algn="ctr" defTabSz="825500">
              <a:spcBef>
                <a:spcPts val="0"/>
              </a:spcBef>
              <a:buClrTx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1746250" indent="-628650" algn="ctr" defTabSz="825500">
              <a:spcBef>
                <a:spcPts val="0"/>
              </a:spcBef>
              <a:buClrTx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2305050" indent="-628650" algn="ctr" defTabSz="825500">
              <a:spcBef>
                <a:spcPts val="0"/>
              </a:spcBef>
              <a:buClrTx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2863850" indent="-628650" algn="ctr" defTabSz="825500">
              <a:spcBef>
                <a:spcPts val="0"/>
              </a:spcBef>
              <a:buClrTx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70000" y="812800"/>
            <a:ext cx="21844000" cy="1562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1270000" y="2133600"/>
            <a:ext cx="21844000" cy="1016000"/>
          </a:xfrm>
          <a:prstGeom prst="rect">
            <a:avLst/>
          </a:prstGeom>
        </p:spPr>
        <p:txBody>
          <a:bodyPr numCol="1" spcCol="38100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1187450" indent="-628650" algn="ctr" defTabSz="825500">
              <a:spcBef>
                <a:spcPts val="0"/>
              </a:spcBef>
              <a:buClrTx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1746250" indent="-628650" algn="ctr" defTabSz="825500">
              <a:spcBef>
                <a:spcPts val="0"/>
              </a:spcBef>
              <a:buClrTx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2305050" indent="-628650" algn="ctr" defTabSz="825500">
              <a:spcBef>
                <a:spcPts val="0"/>
              </a:spcBef>
              <a:buClrTx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2863850" indent="-628650" algn="ctr" defTabSz="825500">
              <a:spcBef>
                <a:spcPts val="0"/>
              </a:spcBef>
              <a:buClrTx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idx="21" hasCustomPrompt="1"/>
          </p:nvPr>
        </p:nvSpPr>
        <p:spPr>
          <a:xfrm>
            <a:off x="1270000" y="4267200"/>
            <a:ext cx="21844000" cy="8432800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buClrTx/>
              <a:buSzTx/>
              <a:buNone/>
              <a:defRPr spc="-99" sz="5500"/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1270000" y="4269316"/>
            <a:ext cx="21844000" cy="843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22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3653366" y="0"/>
            <a:ext cx="19507201" cy="3673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77623" y="13081000"/>
            <a:ext cx="416053" cy="46710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>
              <a:defRPr sz="22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1pPr>
      <a:lvl2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2pPr>
      <a:lvl3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3pPr>
      <a:lvl4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4pPr>
      <a:lvl5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5pPr>
      <a:lvl6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6pPr>
      <a:lvl7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7pPr>
      <a:lvl8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8pPr>
      <a:lvl9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9pPr>
    </p:titleStyle>
    <p:bodyStyle>
      <a:lvl1pPr marL="5588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1pPr>
      <a:lvl2pPr marL="11176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2pPr>
      <a:lvl3pPr marL="16764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3pPr>
      <a:lvl4pPr marL="22352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4pPr>
      <a:lvl5pPr marL="27940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5pPr>
      <a:lvl6pPr marL="33528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6pPr>
      <a:lvl7pPr marL="39116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7pPr>
      <a:lvl8pPr marL="44704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8pPr>
      <a:lvl9pPr marL="50292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2.png"/><Relationship Id="rId3" Type="http://schemas.openxmlformats.org/officeDocument/2006/relationships/image" Target="../media/image1.png"/><Relationship Id="rId4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2.png"/><Relationship Id="rId3" Type="http://schemas.openxmlformats.org/officeDocument/2006/relationships/image" Target="../media/image1.png"/><Relationship Id="rId4" Type="http://schemas.openxmlformats.org/officeDocument/2006/relationships/image" Target="../media/image2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2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Niedostosowana społecznie czyli jaka?…"/>
          <p:cNvSpPr txBox="1"/>
          <p:nvPr>
            <p:ph type="title"/>
          </p:nvPr>
        </p:nvSpPr>
        <p:spPr>
          <a:xfrm>
            <a:off x="1270000" y="2205634"/>
            <a:ext cx="21844000" cy="5798062"/>
          </a:xfrm>
          <a:prstGeom prst="rect">
            <a:avLst/>
          </a:prstGeom>
        </p:spPr>
        <p:txBody>
          <a:bodyPr/>
          <a:lstStyle/>
          <a:p>
            <a:pPr defTabSz="1901903">
              <a:defRPr spc="-271" sz="9048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>
                        <a:satOff val="-2768"/>
                        <a:lumOff val="12696"/>
                      </a:schemeClr>
                    </a:gs>
                  </a:gsLst>
                  <a:lin ang="3960000" scaled="0"/>
                </a:gradFill>
              </a:defRPr>
            </a:pPr>
            <a:r>
              <a:t>Niedostosowana społecznie czyli jaka?</a:t>
            </a:r>
          </a:p>
          <a:p>
            <a:pPr defTabSz="1901903">
              <a:defRPr spc="-271" sz="9048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>
                        <a:satOff val="-2768"/>
                        <a:lumOff val="12696"/>
                      </a:schemeClr>
                    </a:gs>
                  </a:gsLst>
                  <a:lin ang="3960000" scaled="0"/>
                </a:gradFill>
              </a:defRPr>
            </a:pPr>
          </a:p>
          <a:p>
            <a:pPr defTabSz="1901903">
              <a:defRPr spc="-271" sz="9048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>
                        <a:satOff val="-2768"/>
                        <a:lumOff val="12696"/>
                      </a:schemeClr>
                    </a:gs>
                  </a:gsLst>
                  <a:lin ang="3960000" scaled="0"/>
                </a:gradFill>
              </a:defRPr>
            </a:pPr>
            <a:r>
              <a:t>Analiza zachowań trudnych “okiem” psychiatry dziecięcego</a:t>
            </a:r>
          </a:p>
        </p:txBody>
      </p:sp>
      <p:sp>
        <p:nvSpPr>
          <p:cNvPr id="161" name="dr n.med. Agata Cichoń-Chojnacka"/>
          <p:cNvSpPr txBox="1"/>
          <p:nvPr>
            <p:ph type="body" sz="quarter" idx="1"/>
          </p:nvPr>
        </p:nvSpPr>
        <p:spPr>
          <a:xfrm>
            <a:off x="1270000" y="11595686"/>
            <a:ext cx="21844000" cy="1258800"/>
          </a:xfrm>
          <a:prstGeom prst="rect">
            <a:avLst/>
          </a:prstGeom>
        </p:spPr>
        <p:txBody>
          <a:bodyPr/>
          <a:lstStyle>
            <a:lvl1pPr defTabSz="544830">
              <a:defRPr sz="6798"/>
            </a:lvl1pPr>
          </a:lstStyle>
          <a:p>
            <a:pPr/>
            <a:r>
              <a:t>dr n.med. Agata Cichoń-Chojnacka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zestresowany opiekun,…"/>
          <p:cNvSpPr txBox="1"/>
          <p:nvPr>
            <p:ph type="title"/>
          </p:nvPr>
        </p:nvSpPr>
        <p:spPr>
          <a:xfrm>
            <a:off x="1270000" y="878560"/>
            <a:ext cx="21844002" cy="2817103"/>
          </a:xfrm>
          <a:prstGeom prst="rect">
            <a:avLst/>
          </a:prstGeom>
        </p:spPr>
        <p:txBody>
          <a:bodyPr/>
          <a:lstStyle/>
          <a:p>
            <a:pPr defTabSz="1950671">
              <a:defRPr b="1" i="1" spc="-300" sz="92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Helvetica Neue"/>
              </a:defRPr>
            </a:pPr>
            <a:r>
              <a:t>zestresowany opiekun, </a:t>
            </a:r>
            <a:endParaRPr spc="-278"/>
          </a:p>
          <a:p>
            <a:pPr defTabSz="1950671">
              <a:defRPr b="1" i="1" spc="-300" sz="92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Helvetica Neue"/>
              </a:defRPr>
            </a:pPr>
            <a:r>
              <a:t>zestresowane dziecko</a:t>
            </a:r>
          </a:p>
        </p:txBody>
      </p:sp>
      <p:sp>
        <p:nvSpPr>
          <p:cNvPr id="188" name="- dzieci wychowywane przez nerwowe lub przygnębione matki posiadały wysoki poziom kortyzolu i przejawiały silniejsze reakcje na trudności życiowe…"/>
          <p:cNvSpPr txBox="1"/>
          <p:nvPr>
            <p:ph type="body" idx="1"/>
          </p:nvPr>
        </p:nvSpPr>
        <p:spPr>
          <a:xfrm>
            <a:off x="1028813" y="4277111"/>
            <a:ext cx="21844002" cy="8718678"/>
          </a:xfrm>
          <a:prstGeom prst="rect">
            <a:avLst/>
          </a:prstGeom>
        </p:spPr>
        <p:txBody>
          <a:bodyPr/>
          <a:lstStyle/>
          <a:p>
            <a:pPr defTabSz="551005">
              <a:spcBef>
                <a:spcPts val="3900"/>
              </a:spcBef>
              <a:defRPr sz="5200"/>
            </a:pPr>
            <a:r>
              <a:t>- dzieci wychowywane przez nerwowe lub przygnębione matki posiadały wysoki poziom kortyzolu</a:t>
            </a:r>
            <a:r>
              <a:rPr sz="2900"/>
              <a:t> </a:t>
            </a:r>
            <a:r>
              <a:rPr sz="4500"/>
              <a:t>i </a:t>
            </a:r>
            <a:r>
              <a:t>przejawiały silniejsze reakcje na trudności życiowe</a:t>
            </a:r>
            <a:endParaRPr sz="2900" u="sng"/>
          </a:p>
          <a:p>
            <a:pPr defTabSz="551005">
              <a:spcBef>
                <a:spcPts val="3900"/>
              </a:spcBef>
              <a:defRPr i="1" sz="5200">
                <a:latin typeface="+mn-lt"/>
                <a:ea typeface="+mn-ea"/>
                <a:cs typeface="+mn-cs"/>
                <a:sym typeface="Helvetica Neue"/>
              </a:defRPr>
            </a:pPr>
            <a:r>
              <a:t>wysoki kortyzol</a:t>
            </a:r>
            <a:r>
              <a:rPr i="0">
                <a:latin typeface="Helvetica Neue Medium"/>
                <a:ea typeface="Helvetica Neue Medium"/>
                <a:cs typeface="Helvetica Neue Medium"/>
                <a:sym typeface="Helvetica Neue Medium"/>
              </a:rPr>
              <a:t> a depresja, niepokój, skłonności samobójcze, otyłość oraz wzrost podatności na infekcje, znaczenie w cukrzycy i nadciśnieniu tętniczym</a:t>
            </a:r>
            <a:endParaRPr sz="2900"/>
          </a:p>
          <a:p>
            <a:pPr defTabSz="551005">
              <a:spcBef>
                <a:spcPts val="3900"/>
              </a:spcBef>
              <a:defRPr i="1" sz="5200">
                <a:latin typeface="+mn-lt"/>
                <a:ea typeface="+mn-ea"/>
                <a:cs typeface="+mn-cs"/>
                <a:sym typeface="Helvetica Neue"/>
              </a:defRPr>
            </a:pPr>
            <a:r>
              <a:t>niski kortyzol</a:t>
            </a:r>
            <a:r>
              <a:rPr i="0">
                <a:latin typeface="Helvetica Neue Medium"/>
                <a:ea typeface="Helvetica Neue Medium"/>
                <a:cs typeface="Helvetica Neue Medium"/>
                <a:sym typeface="Helvetica Neue Medium"/>
              </a:rPr>
              <a:t> - tzw. regulacja  w dół, przy stresie długim i nie do wytrzymania jako próba odcięcia się od uczuć bolesnych( unikanie, wyparcie).  Dzieci agresywne i z chronicznym przygnębieniem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kąd się biorą ludzie z osobowością border line?"/>
          <p:cNvSpPr txBox="1"/>
          <p:nvPr>
            <p:ph type="title"/>
          </p:nvPr>
        </p:nvSpPr>
        <p:spPr>
          <a:xfrm>
            <a:off x="1270000" y="732718"/>
            <a:ext cx="21844002" cy="3306448"/>
          </a:xfrm>
          <a:prstGeom prst="rect">
            <a:avLst/>
          </a:prstGeom>
        </p:spPr>
        <p:txBody>
          <a:bodyPr/>
          <a:lstStyle>
            <a:lvl1pPr defTabSz="2316421">
              <a:defRPr b="1" i="1" spc="-399" sz="110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Skąd się biorą ludzie z osobowością border line?</a:t>
            </a:r>
          </a:p>
        </p:txBody>
      </p:sp>
      <p:sp>
        <p:nvSpPr>
          <p:cNvPr id="191" name="- ich rodzice z ubogimi zasobami wewnętrznymi, sami nie potrafią się uspokoić, nie potrafią zrezygnować…"/>
          <p:cNvSpPr txBox="1"/>
          <p:nvPr>
            <p:ph type="body" idx="1"/>
          </p:nvPr>
        </p:nvSpPr>
        <p:spPr>
          <a:xfrm>
            <a:off x="1270000" y="4602712"/>
            <a:ext cx="21844000" cy="8340127"/>
          </a:xfrm>
          <a:prstGeom prst="rect">
            <a:avLst/>
          </a:prstGeom>
        </p:spPr>
        <p:txBody>
          <a:bodyPr/>
          <a:lstStyle/>
          <a:p>
            <a:pPr defTabSz="784225">
              <a:defRPr sz="6000"/>
            </a:pPr>
            <a:r>
              <a:t>- ich rodzice z ubogimi zasobami wewnętrznymi, sami nie potrafią się uspokoić, nie potrafią zrezygnować </a:t>
            </a:r>
          </a:p>
          <a:p>
            <a:pPr defTabSz="784225">
              <a:defRPr sz="6000"/>
            </a:pPr>
            <a:r>
              <a:t> z własnych potrzeb na rzecz dziecka, odrzucają tak jak sami byli odrzucani</a:t>
            </a:r>
          </a:p>
          <a:p>
            <a:pPr defTabSz="784225">
              <a:defRPr sz="6000"/>
            </a:pPr>
          </a:p>
          <a:p>
            <a:pPr defTabSz="784225">
              <a:defRPr sz="6000"/>
            </a:pPr>
            <a:r>
              <a:t>- rodziny z tragedią (śmierć kogoś bliskiego) nie opłakanej skazuje dziecko na przebywanie z rodzicem, który przez własny wewnętrzny ból nie może poświęcić uwagi dziecku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Anatomia agresji"/>
          <p:cNvSpPr txBox="1"/>
          <p:nvPr>
            <p:ph type="title"/>
          </p:nvPr>
        </p:nvSpPr>
        <p:spPr>
          <a:xfrm>
            <a:off x="859982" y="633322"/>
            <a:ext cx="21844002" cy="1542863"/>
          </a:xfrm>
          <a:prstGeom prst="rect">
            <a:avLst/>
          </a:prstGeom>
        </p:spPr>
        <p:txBody>
          <a:bodyPr/>
          <a:lstStyle>
            <a:lvl1pPr defTabSz="1975054">
              <a:defRPr b="1" i="1" spc="-300" sz="93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Anatomia agresji</a:t>
            </a:r>
          </a:p>
        </p:txBody>
      </p:sp>
      <p:sp>
        <p:nvSpPr>
          <p:cNvPr id="194" name="- dziedziczny jest temperament, a nie aspołeczne zachowanie samo w sobie, to będzie aktywowane dopiero przez aspołecznych rodziców…"/>
          <p:cNvSpPr txBox="1"/>
          <p:nvPr>
            <p:ph type="body" idx="1"/>
          </p:nvPr>
        </p:nvSpPr>
        <p:spPr>
          <a:xfrm>
            <a:off x="1535305" y="3586357"/>
            <a:ext cx="21844002" cy="8838518"/>
          </a:xfrm>
          <a:prstGeom prst="rect">
            <a:avLst/>
          </a:prstGeom>
        </p:spPr>
        <p:txBody>
          <a:bodyPr/>
          <a:lstStyle/>
          <a:p>
            <a:pPr>
              <a:defRPr sz="6400"/>
            </a:pPr>
            <a:r>
              <a:t>- dziedziczny jest temperament, a nie aspołeczne zachowanie samo w sobie, to będzie aktywowane dopiero przez aspołecznych rodziców</a:t>
            </a:r>
          </a:p>
          <a:p>
            <a:pPr>
              <a:defRPr sz="6400"/>
            </a:pPr>
          </a:p>
          <a:p>
            <a:pPr>
              <a:defRPr sz="6400"/>
            </a:pPr>
            <a:r>
              <a:t>- późniejsza adopcja predysponuje do zaburzeń zachowania w okresie dojrzewania</a:t>
            </a:r>
          </a:p>
          <a:p>
            <a:pPr>
              <a:defRPr sz="6400"/>
            </a:pPr>
          </a:p>
          <a:p>
            <a:pPr>
              <a:defRPr sz="6400"/>
            </a:pPr>
            <a:r>
              <a:t>- obniżony poziom serotoniny u osób agresywnych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Agresja"/>
          <p:cNvSpPr txBox="1"/>
          <p:nvPr>
            <p:ph type="title"/>
          </p:nvPr>
        </p:nvSpPr>
        <p:spPr>
          <a:xfrm>
            <a:off x="1269999" y="826936"/>
            <a:ext cx="21844002" cy="1638672"/>
          </a:xfrm>
          <a:prstGeom prst="rect">
            <a:avLst/>
          </a:prstGeom>
        </p:spPr>
        <p:txBody>
          <a:bodyPr/>
          <a:lstStyle>
            <a:lvl1pPr defTabSz="2121354">
              <a:defRPr b="1" i="1" spc="-400" sz="100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Agresja</a:t>
            </a:r>
          </a:p>
        </p:txBody>
      </p:sp>
      <p:sp>
        <p:nvSpPr>
          <p:cNvPr id="197" name="- wczesne relacje oparte na wrogości lub karze prowadzą do więzi unikającej, dziecko w zagrożeniu będzie się czuło porzucone i bezsilne, jednocześnie tłumiąc gniew i złość…"/>
          <p:cNvSpPr txBox="1"/>
          <p:nvPr>
            <p:ph type="body" idx="1"/>
          </p:nvPr>
        </p:nvSpPr>
        <p:spPr>
          <a:xfrm>
            <a:off x="1270000" y="3412606"/>
            <a:ext cx="21844000" cy="9146595"/>
          </a:xfrm>
          <a:prstGeom prst="rect">
            <a:avLst/>
          </a:prstGeom>
        </p:spPr>
        <p:txBody>
          <a:bodyPr/>
          <a:lstStyle/>
          <a:p>
            <a:pPr defTabSz="812600">
              <a:spcBef>
                <a:spcPts val="5700"/>
              </a:spcBef>
              <a:defRPr sz="4600"/>
            </a:pPr>
            <a:r>
              <a:t>- wczesne relacje oparte na wrogości lub karze prowadzą do więzi unikającej, dziecko w zagrożeniu będzie się czuło porzucone i bezsilne, jednocześnie tłumiąc gniew i złość</a:t>
            </a:r>
          </a:p>
          <a:p>
            <a:pPr defTabSz="812600">
              <a:spcBef>
                <a:spcPts val="5700"/>
              </a:spcBef>
              <a:defRPr sz="4600"/>
            </a:pPr>
            <a:r>
              <a:t>- w kolejnych latach dziecko przyjmuje postawę obronną, oczekuje surowego traktowania, rodzic w celach wychowawczych używa terroru i zastraszania</a:t>
            </a:r>
          </a:p>
          <a:p>
            <a:pPr defTabSz="812600">
              <a:spcBef>
                <a:spcPts val="5700"/>
              </a:spcBef>
              <a:defRPr sz="4600"/>
            </a:pPr>
            <a:r>
              <a:t>- rodzice nie potrafią inaczej niż poprzez atak, karę czy ignorowanie uczuć dziecka opanowywać konfliktów w rodzinie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HEMIA AGRESJI"/>
          <p:cNvSpPr txBox="1"/>
          <p:nvPr>
            <p:ph type="title"/>
          </p:nvPr>
        </p:nvSpPr>
        <p:spPr>
          <a:xfrm>
            <a:off x="1270000" y="738087"/>
            <a:ext cx="21844002" cy="1503859"/>
          </a:xfrm>
          <a:prstGeom prst="rect">
            <a:avLst/>
          </a:prstGeom>
        </p:spPr>
        <p:txBody>
          <a:bodyPr/>
          <a:lstStyle>
            <a:lvl1pPr defTabSz="1926287">
              <a:defRPr b="1" i="1" spc="-300" sz="91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CHEMIA AGRESJI</a:t>
            </a:r>
          </a:p>
        </p:txBody>
      </p:sp>
      <p:sp>
        <p:nvSpPr>
          <p:cNvPr id="200" name="- mózg dziecka odrzucanego nie otrzymuje opioidów potrzebnych do wytworzenia kory przedczołowej (empatia, samokontrola)…"/>
          <p:cNvSpPr txBox="1"/>
          <p:nvPr>
            <p:ph type="body" idx="1"/>
          </p:nvPr>
        </p:nvSpPr>
        <p:spPr>
          <a:xfrm>
            <a:off x="1270000" y="3548814"/>
            <a:ext cx="21844000" cy="9380622"/>
          </a:xfrm>
          <a:prstGeom prst="rect">
            <a:avLst/>
          </a:prstGeom>
        </p:spPr>
        <p:txBody>
          <a:bodyPr/>
          <a:lstStyle/>
          <a:p>
            <a:pPr defTabSz="817244">
              <a:defRPr sz="5400"/>
            </a:pPr>
            <a:r>
              <a:t>- mózg dziecka odrzucanego nie otrzymuje opioidów potrzebnych do wytworzenia kory przedczołowej (empatia, samokontrola)</a:t>
            </a:r>
          </a:p>
          <a:p>
            <a:pPr defTabSz="817244">
              <a:defRPr sz="5400"/>
            </a:pPr>
            <a:r>
              <a:t>zaburzony rozwój prawej półkuli</a:t>
            </a:r>
          </a:p>
          <a:p>
            <a:pPr defTabSz="817244">
              <a:defRPr sz="5400"/>
            </a:pPr>
          </a:p>
          <a:p>
            <a:pPr defTabSz="817244">
              <a:defRPr sz="5400"/>
            </a:pPr>
            <a:r>
              <a:t>- oczekują braku zainteresowania lub postawy wrogiej, przypisują innym złe intencje</a:t>
            </a:r>
          </a:p>
          <a:p>
            <a:pPr defTabSz="817244">
              <a:defRPr sz="5400"/>
            </a:pPr>
          </a:p>
          <a:p>
            <a:pPr defTabSz="817244">
              <a:defRPr sz="5400"/>
            </a:pPr>
            <a:r>
              <a:t>- przy tak silnych rodzicach tłumią swoją wściekłość, która znajdzie ujście na słabszych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harakterystyki indywidualne…"/>
          <p:cNvSpPr txBox="1"/>
          <p:nvPr>
            <p:ph type="body" idx="1"/>
          </p:nvPr>
        </p:nvSpPr>
        <p:spPr>
          <a:xfrm>
            <a:off x="1270000" y="1013883"/>
            <a:ext cx="21844000" cy="11688234"/>
          </a:xfrm>
          <a:prstGeom prst="rect">
            <a:avLst/>
          </a:prstGeom>
        </p:spPr>
        <p:txBody>
          <a:bodyPr/>
          <a:lstStyle/>
          <a:p>
            <a:pPr marL="0" indent="0" algn="ctr" defTabSz="643888">
              <a:lnSpc>
                <a:spcPct val="80000"/>
              </a:lnSpc>
              <a:spcBef>
                <a:spcPts val="0"/>
              </a:spcBef>
              <a:buSzTx/>
              <a:buNone/>
              <a:defRPr b="1" i="1" spc="-200" sz="65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Charakterystyki indywidualne niedostosowanych</a:t>
            </a:r>
            <a:endParaRPr spc="-196">
              <a:gradFill flip="none" rotWithShape="1">
                <a:gsLst>
                  <a:gs pos="0">
                    <a:srgbClr val="5E03FF"/>
                  </a:gs>
                  <a:gs pos="100000">
                    <a:srgbClr val="FF00F7"/>
                  </a:gs>
                </a:gsLst>
                <a:lin ang="3960000" scaled="0"/>
              </a:gradFill>
            </a:endParaRPr>
          </a:p>
          <a:p>
            <a:pPr marL="0" indent="0" defTabSz="1901950">
              <a:spcBef>
                <a:spcPts val="1800"/>
              </a:spcBef>
              <a:buSzTx/>
              <a:buNone/>
              <a:defRPr sz="3700" u="sng"/>
            </a:pPr>
            <a:r>
              <a:t>Impulsywność i nadpobudliwość</a:t>
            </a:r>
            <a:r>
              <a:rPr u="none"/>
              <a:t> powiązane z późniejszymi antyspołecznymi zachowaniami,  najlepiej przewidywać zachowania przestępcze można poprzez agresywne zachowania</a:t>
            </a:r>
          </a:p>
          <a:p>
            <a:pPr marL="0" indent="0" defTabSz="1901950">
              <a:spcBef>
                <a:spcPts val="1800"/>
              </a:spcBef>
              <a:buSzTx/>
              <a:buNone/>
              <a:defRPr sz="3700"/>
            </a:pPr>
            <a:r>
              <a:t>Dzieci, które wydają się </a:t>
            </a:r>
            <a:r>
              <a:rPr u="sng"/>
              <a:t>nie odczuwać lęku</a:t>
            </a:r>
            <a:r>
              <a:t>, są impulsywne i mają trudności z odraczaniem gratyfikacji częściej w przyszłości przejawiają zachowania antyspołeczne niż dzieci wycofane, lękowe i nieśmiałe</a:t>
            </a:r>
          </a:p>
          <a:p>
            <a:pPr marL="0" indent="0" defTabSz="1901950">
              <a:spcBef>
                <a:spcPts val="1800"/>
              </a:spcBef>
              <a:buSzTx/>
              <a:buNone/>
              <a:defRPr sz="3700"/>
            </a:pPr>
            <a:r>
              <a:t>Związek </a:t>
            </a:r>
            <a:r>
              <a:rPr u="sng"/>
              <a:t>opóźnionego w stosunku do rówieśników rozwoju mowy (w 2 r. ż.) i umiejętności motorycznych (w 3 r. ż.) oraz niższy poziom inteligencji</a:t>
            </a:r>
            <a:r>
              <a:t> (wiek przedszkolny) z późniejszymi zachowaniami antyspołecznymi </a:t>
            </a:r>
          </a:p>
          <a:p>
            <a:pPr marL="0" indent="0" defTabSz="1901950">
              <a:spcBef>
                <a:spcPts val="1800"/>
              </a:spcBef>
              <a:buSzTx/>
              <a:buNone/>
              <a:defRPr sz="3700"/>
            </a:pPr>
          </a:p>
          <a:p>
            <a:pPr marL="0" indent="0" defTabSz="1901950">
              <a:spcBef>
                <a:spcPts val="1800"/>
              </a:spcBef>
              <a:buSzTx/>
              <a:buNone/>
              <a:defRPr sz="3700"/>
            </a:pPr>
          </a:p>
          <a:p>
            <a:pPr marL="0" indent="0" defTabSz="1901950">
              <a:spcBef>
                <a:spcPts val="1800"/>
              </a:spcBef>
              <a:buSzTx/>
              <a:buNone/>
              <a:defRPr sz="3700"/>
            </a:pPr>
            <a:r>
              <a:t>Nieposłuszeństwo i zachowania diagnozowane jako </a:t>
            </a:r>
            <a:r>
              <a:rPr u="sng"/>
              <a:t>opozycyjno-buntownicze </a:t>
            </a:r>
            <a:r>
              <a:t>pojawiają się często równolegle z zaburzeniami zachowania lub poprzedzają je w czasie</a:t>
            </a:r>
          </a:p>
          <a:p>
            <a:pPr marL="0" indent="0" defTabSz="1901950">
              <a:spcBef>
                <a:spcPts val="1800"/>
              </a:spcBef>
              <a:buSzTx/>
              <a:buNone/>
              <a:defRPr sz="3700"/>
            </a:pPr>
          </a:p>
          <a:p>
            <a:pPr marL="0" indent="0" defTabSz="1901950">
              <a:spcBef>
                <a:spcPts val="1800"/>
              </a:spcBef>
              <a:buSzTx/>
              <a:buNone/>
              <a:defRPr sz="3700"/>
            </a:pPr>
            <a:r>
              <a:t>U dziewcząt zauważa się natomiast związek zaburzeń zachowania i antyspołecznych zachowań z </a:t>
            </a:r>
            <a:r>
              <a:rPr u="sng"/>
              <a:t>depresją</a:t>
            </a:r>
            <a:r>
              <a:t> - są manifestacją frustracji, braku nadziei i niskiej samooceny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O W ŚRODOWISKU?"/>
          <p:cNvSpPr txBox="1"/>
          <p:nvPr>
            <p:ph type="body" sz="quarter" idx="1"/>
          </p:nvPr>
        </p:nvSpPr>
        <p:spPr>
          <a:xfrm>
            <a:off x="1269999" y="916829"/>
            <a:ext cx="21844002" cy="1485376"/>
          </a:xfrm>
          <a:prstGeom prst="rect">
            <a:avLst/>
          </a:prstGeom>
        </p:spPr>
        <p:txBody>
          <a:bodyPr/>
          <a:lstStyle>
            <a:lvl1pPr defTabSz="800734">
              <a:lnSpc>
                <a:spcPct val="80000"/>
              </a:lnSpc>
              <a:defRPr spc="-300" sz="81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CO W ŚRODOWISKU?</a:t>
            </a:r>
          </a:p>
        </p:txBody>
      </p:sp>
      <p:sp>
        <p:nvSpPr>
          <p:cNvPr id="205" name="niejasne oczekiwania wobec dziecka…"/>
          <p:cNvSpPr txBox="1"/>
          <p:nvPr>
            <p:ph type="body" idx="21"/>
          </p:nvPr>
        </p:nvSpPr>
        <p:spPr>
          <a:xfrm>
            <a:off x="1270000" y="2976754"/>
            <a:ext cx="21844000" cy="1002397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niejasne oczekiwania wobec dziecka</a:t>
            </a:r>
          </a:p>
          <a:p>
            <a:pPr/>
            <a:r>
              <a:t>niewystarczająca uwaga, szczególnie przy wzmacnianiu zachowań prawidłowych dziecka</a:t>
            </a:r>
          </a:p>
          <a:p>
            <a:pPr/>
            <a:r>
              <a:t>brak zasad i konsekwencji</a:t>
            </a:r>
          </a:p>
          <a:p>
            <a:pPr/>
            <a:r>
              <a:t>niewystarczający nadzór nad dzieckiem</a:t>
            </a:r>
          </a:p>
          <a:p>
            <a:pPr/>
            <a:r>
              <a:t>niewystarczające emocjonalne zaangażowanie </a:t>
            </a:r>
          </a:p>
          <a:p>
            <a:pPr>
              <a:buSzPct val="50000"/>
            </a:pPr>
            <a:r>
              <a:t>tzw. TRUDNE RODZINY (zab.psychiczne, konflikty z prawem, bieda, częste zmiany partnerów)</a:t>
            </a:r>
          </a:p>
          <a:p>
            <a:pPr>
              <a:buSzPct val="50000"/>
            </a:pPr>
            <a:r>
              <a:t>w okresie dojrzewania: niewłaściwe towarzystwo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DIAGNOZA POZYTYWNA…"/>
          <p:cNvSpPr txBox="1"/>
          <p:nvPr>
            <p:ph type="title"/>
          </p:nvPr>
        </p:nvSpPr>
        <p:spPr>
          <a:xfrm>
            <a:off x="932338" y="202106"/>
            <a:ext cx="21844002" cy="1455426"/>
          </a:xfrm>
          <a:prstGeom prst="rect">
            <a:avLst/>
          </a:prstGeom>
        </p:spPr>
        <p:txBody>
          <a:bodyPr/>
          <a:lstStyle>
            <a:lvl1pPr defTabSz="1097252">
              <a:defRPr spc="-200" sz="52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DIAGNOZA POZYTYWNA czyli co działa? </a:t>
            </a:r>
          </a:p>
        </p:txBody>
      </p:sp>
      <p:sp>
        <p:nvSpPr>
          <p:cNvPr id="208" name="MOCNE STRONY mogą stać się istotnym zasobem w procesie resocjalizacji…"/>
          <p:cNvSpPr txBox="1"/>
          <p:nvPr>
            <p:ph type="body" idx="1"/>
          </p:nvPr>
        </p:nvSpPr>
        <p:spPr>
          <a:xfrm>
            <a:off x="594675" y="2202243"/>
            <a:ext cx="22519326" cy="10756897"/>
          </a:xfrm>
          <a:prstGeom prst="rect">
            <a:avLst/>
          </a:prstGeom>
        </p:spPr>
        <p:txBody>
          <a:bodyPr/>
          <a:lstStyle/>
          <a:p>
            <a:pPr defTabSz="454025">
              <a:lnSpc>
                <a:spcPct val="120000"/>
              </a:lnSpc>
              <a:defRPr b="1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MOCNE STRONY</a:t>
            </a:r>
            <a:r>
              <a:rPr b="0"/>
              <a:t> mogą stać się istotnym zasobem w procesie resocjalizacji</a:t>
            </a:r>
          </a:p>
          <a:p>
            <a:pPr defTabSz="454025">
              <a:lnSpc>
                <a:spcPct val="120000"/>
              </a:lnSpc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454025">
              <a:lnSpc>
                <a:spcPct val="120000"/>
              </a:lnSpc>
              <a:defRPr b="1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REZYLIENCJA  </a:t>
            </a:r>
            <a:r>
              <a:rPr b="0"/>
              <a:t>niektóre dzieci</a:t>
            </a:r>
            <a:r>
              <a:t> </a:t>
            </a:r>
            <a:r>
              <a:rPr b="0"/>
              <a:t>pomimo złych warunków rozwojowych prawidłowo się kształtowały i rozwijały dobre kompetencje zarówno w obszarze poznawczym, jak i społecznym</a:t>
            </a:r>
          </a:p>
          <a:p>
            <a:pPr defTabSz="454025">
              <a:lnSpc>
                <a:spcPct val="120000"/>
              </a:lnSpc>
              <a:defRPr b="1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REZYLIENCJA </a:t>
            </a:r>
            <a:r>
              <a:rPr b="0"/>
              <a:t>jako umiejętności radzenia sobie z czynnikami stresogennymi w sposób konstruktywny</a:t>
            </a:r>
          </a:p>
          <a:p>
            <a:pPr defTabSz="454025">
              <a:lnSpc>
                <a:spcPct val="120000"/>
              </a:lnSpc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454025">
              <a:lnSpc>
                <a:spcPct val="120000"/>
              </a:lnSpc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czasami </a:t>
            </a:r>
            <a:r>
              <a:rPr b="1"/>
              <a:t>niedostosowanie społeczne</a:t>
            </a:r>
            <a:r>
              <a:t> może być traktowane jako zespół zachowań służących radzeniu sobie w sytuacji trudnej</a:t>
            </a:r>
          </a:p>
          <a:p>
            <a:pPr defTabSz="454025">
              <a:lnSpc>
                <a:spcPct val="120000"/>
              </a:lnSpc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Diagnoza pozytywna oparta na zasobach jednostki dotyczyć może zarówno obszaru jej kompetencji poznawczych, w tym intelektualnych, jak i temperamentalno – osobowościowych oraz kategorii szczególnych uzdolnień</a:t>
            </a:r>
          </a:p>
          <a:p>
            <a:pPr defTabSz="454025"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454025"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ZMIENNE OSOBOWE: </a:t>
            </a:r>
          </a:p>
          <a:p>
            <a:pPr defTabSz="454025"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inteligencja, </a:t>
            </a:r>
          </a:p>
          <a:p>
            <a:pPr defTabSz="454025"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umiejętność konstruktywnego radzenia sobie z emocjami, </a:t>
            </a:r>
          </a:p>
          <a:p>
            <a:pPr defTabSz="454025"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wysoka samoocena, </a:t>
            </a:r>
          </a:p>
          <a:p>
            <a:pPr defTabSz="454025"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silny temperament, </a:t>
            </a:r>
          </a:p>
          <a:p>
            <a:pPr defTabSz="454025"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poczucie sensu życia, </a:t>
            </a:r>
          </a:p>
          <a:p>
            <a:pPr defTabSz="454025"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uzdolnienia, </a:t>
            </a:r>
          </a:p>
          <a:p>
            <a:pPr defTabSz="454025">
              <a:defRPr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style wyjaśniania oparte na optymizmie i nadziei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DY WIDZĘ NIEGRZECZN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3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GDY WIDZĘ NIEGRZECZNA</a:t>
            </a:r>
          </a:p>
        </p:txBody>
      </p:sp>
      <p:sp>
        <p:nvSpPr>
          <p:cNvPr id="164" name="to myślę…"/>
          <p:cNvSpPr txBox="1"/>
          <p:nvPr>
            <p:ph type="body" sz="quarter" idx="1"/>
          </p:nvPr>
        </p:nvSpPr>
        <p:spPr>
          <a:xfrm>
            <a:off x="1270000" y="2810717"/>
            <a:ext cx="21844000" cy="1016002"/>
          </a:xfrm>
          <a:prstGeom prst="rect">
            <a:avLst/>
          </a:prstGeom>
        </p:spPr>
        <p:txBody>
          <a:bodyPr/>
          <a:lstStyle/>
          <a:p>
            <a:pPr/>
            <a:r>
              <a:t>to myślę…</a:t>
            </a:r>
          </a:p>
        </p:txBody>
      </p:sp>
      <p:sp>
        <p:nvSpPr>
          <p:cNvPr id="165" name="zaburzenia więzi…"/>
          <p:cNvSpPr txBox="1"/>
          <p:nvPr>
            <p:ph type="body" idx="21"/>
          </p:nvPr>
        </p:nvSpPr>
        <p:spPr>
          <a:xfrm>
            <a:off x="1269999" y="4267198"/>
            <a:ext cx="21844002" cy="860698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553212" indent="-553212" defTabSz="2414016">
              <a:spcBef>
                <a:spcPts val="2300"/>
              </a:spcBef>
              <a:defRPr sz="4752"/>
            </a:pPr>
            <a:r>
              <a:t>zaburzenia więzi</a:t>
            </a:r>
          </a:p>
          <a:p>
            <a:pPr marL="553212" indent="-553212" defTabSz="2414016">
              <a:spcBef>
                <a:spcPts val="2300"/>
              </a:spcBef>
              <a:defRPr sz="4752"/>
            </a:pPr>
            <a:r>
              <a:t>traumy związane z historią życia- PTSD</a:t>
            </a:r>
          </a:p>
          <a:p>
            <a:pPr marL="553212" indent="-553212" defTabSz="2414016">
              <a:spcBef>
                <a:spcPts val="2300"/>
              </a:spcBef>
              <a:defRPr sz="4752"/>
            </a:pPr>
            <a:r>
              <a:t>nieprawidłowo kształtująca się osobowość</a:t>
            </a:r>
          </a:p>
          <a:p>
            <a:pPr marL="553212" indent="-553212" defTabSz="2414016">
              <a:spcBef>
                <a:spcPts val="2300"/>
              </a:spcBef>
              <a:defRPr sz="4752"/>
            </a:pPr>
            <a:r>
              <a:t>podwyższony poziom lęku</a:t>
            </a:r>
          </a:p>
          <a:p>
            <a:pPr marL="553212" indent="-553212" defTabSz="2414016">
              <a:spcBef>
                <a:spcPts val="2300"/>
              </a:spcBef>
              <a:defRPr sz="4752"/>
            </a:pPr>
            <a:r>
              <a:t>depresja</a:t>
            </a:r>
          </a:p>
          <a:p>
            <a:pPr marL="553212" indent="-553212" defTabSz="2414016">
              <a:spcBef>
                <a:spcPts val="2300"/>
              </a:spcBef>
              <a:defRPr sz="4752"/>
            </a:pPr>
            <a:r>
              <a:t>nieleczone ADHD</a:t>
            </a:r>
          </a:p>
          <a:p>
            <a:pPr marL="553212" indent="-553212" defTabSz="2414016">
              <a:spcBef>
                <a:spcPts val="2300"/>
              </a:spcBef>
              <a:defRPr sz="4752"/>
            </a:pPr>
            <a:r>
              <a:t>opóźnienie/zaburzenie rozwoju</a:t>
            </a:r>
          </a:p>
          <a:p>
            <a:pPr marL="553212" indent="-553212" defTabSz="2414016">
              <a:spcBef>
                <a:spcPts val="2300"/>
              </a:spcBef>
              <a:defRPr sz="4752"/>
            </a:pPr>
            <a:r>
              <a:t>FASD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ZABURZENIA ZACHOWANIA…"/>
          <p:cNvSpPr txBox="1"/>
          <p:nvPr>
            <p:ph type="body" idx="1"/>
          </p:nvPr>
        </p:nvSpPr>
        <p:spPr>
          <a:xfrm>
            <a:off x="397581" y="792335"/>
            <a:ext cx="23588838" cy="12640416"/>
          </a:xfrm>
          <a:prstGeom prst="rect">
            <a:avLst/>
          </a:prstGeom>
          <a:solidFill>
            <a:srgbClr val="FFFFFF"/>
          </a:solidFill>
        </p:spPr>
        <p:txBody>
          <a:bodyPr anchor="ctr"/>
          <a:lstStyle/>
          <a:p>
            <a:pPr defTabSz="2438337">
              <a:lnSpc>
                <a:spcPct val="90000"/>
              </a:lnSpc>
              <a:defRPr spc="-300" sz="87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r>
              <a:t>ZABURZENIA ZACHOWANIA </a:t>
            </a:r>
            <a:endParaRPr spc="-261"/>
          </a:p>
          <a:p>
            <a:pPr defTabSz="2438337">
              <a:lnSpc>
                <a:spcPct val="90000"/>
              </a:lnSpc>
              <a:defRPr spc="-261" sz="87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pPr>
          </a:p>
          <a:p>
            <a:pPr defTabSz="2438337">
              <a:lnSpc>
                <a:spcPct val="90000"/>
              </a:lnSpc>
              <a:defRPr spc="-300" sz="87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r>
              <a:t>jako jeden z najczęściej diagnozowanych problemów </a:t>
            </a:r>
            <a:endParaRPr spc="-261"/>
          </a:p>
          <a:p>
            <a:pPr defTabSz="2438337">
              <a:lnSpc>
                <a:spcPct val="90000"/>
              </a:lnSpc>
              <a:defRPr spc="-300" sz="87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r>
              <a:t>u dzieci i młodzieży</a:t>
            </a:r>
            <a:r>
              <a:rPr spc="-400" sz="11600"/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Zaburzenia więzi"/>
          <p:cNvSpPr txBox="1"/>
          <p:nvPr>
            <p:ph type="title"/>
          </p:nvPr>
        </p:nvSpPr>
        <p:spPr>
          <a:xfrm>
            <a:off x="3657600" y="762000"/>
            <a:ext cx="14782800" cy="2286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/>
            <a:r>
              <a:t>Zaburzenia więzi</a:t>
            </a:r>
          </a:p>
        </p:txBody>
      </p:sp>
      <p:sp>
        <p:nvSpPr>
          <p:cNvPr id="170" name="Wczesne doświadczenia dziecka w relacji…"/>
          <p:cNvSpPr txBox="1"/>
          <p:nvPr>
            <p:ph type="body" idx="1"/>
          </p:nvPr>
        </p:nvSpPr>
        <p:spPr>
          <a:xfrm>
            <a:off x="3657600" y="3048000"/>
            <a:ext cx="17068800" cy="102108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900"/>
              </a:spcBef>
              <a:buBlip>
                <a:blip r:embed="rId3"/>
              </a:buBlip>
            </a:pPr>
          </a:p>
          <a:p>
            <a:pPr marL="0" indent="0">
              <a:spcBef>
                <a:spcPts val="1900"/>
              </a:spcBef>
              <a:buSzTx/>
              <a:buNone/>
              <a:defRPr>
                <a:solidFill>
                  <a:srgbClr val="000000"/>
                </a:solidFill>
              </a:defRPr>
            </a:pPr>
            <a:r>
              <a:t>Wczesne doświadczenia dziecka w relacji </a:t>
            </a:r>
          </a:p>
          <a:p>
            <a:pPr marL="0" indent="0">
              <a:spcBef>
                <a:spcPts val="1900"/>
              </a:spcBef>
              <a:buSzTx/>
              <a:buNone/>
              <a:defRPr>
                <a:solidFill>
                  <a:srgbClr val="000000"/>
                </a:solidFill>
              </a:defRPr>
            </a:pPr>
            <a:r>
              <a:t>z matką w dużym stopniu determinują </a:t>
            </a:r>
          </a:p>
          <a:p>
            <a:pPr marL="0" indent="0">
              <a:spcBef>
                <a:spcPts val="1900"/>
              </a:spcBef>
              <a:buSzTx/>
              <a:buNone/>
              <a:defRPr>
                <a:solidFill>
                  <a:srgbClr val="000000"/>
                </a:solidFill>
              </a:defRPr>
            </a:pPr>
            <a:r>
              <a:t>zachowania  jakich będzie ono używało do </a:t>
            </a:r>
          </a:p>
          <a:p>
            <a:pPr marL="0" indent="0">
              <a:spcBef>
                <a:spcPts val="1900"/>
              </a:spcBef>
              <a:buSzTx/>
              <a:buNone/>
              <a:defRPr>
                <a:solidFill>
                  <a:srgbClr val="000000"/>
                </a:solidFill>
              </a:defRPr>
            </a:pPr>
            <a:r>
              <a:t>osiągania bliskości z innymi kształtując </a:t>
            </a:r>
          </a:p>
          <a:p>
            <a:pPr marL="0" indent="0">
              <a:spcBef>
                <a:spcPts val="1900"/>
              </a:spcBef>
              <a:buSzTx/>
              <a:buNone/>
              <a:defRPr>
                <a:solidFill>
                  <a:srgbClr val="000000"/>
                </a:solidFill>
              </a:defRPr>
            </a:pPr>
            <a:r>
              <a:t>samoocenę i przekonania dziecka na swój</a:t>
            </a:r>
          </a:p>
          <a:p>
            <a:pPr marL="0" indent="0">
              <a:spcBef>
                <a:spcPts val="1900"/>
              </a:spcBef>
              <a:buSzTx/>
              <a:buNone/>
              <a:defRPr>
                <a:solidFill>
                  <a:srgbClr val="000000"/>
                </a:solidFill>
              </a:defRPr>
            </a:pPr>
            <a:r>
              <a:t> temat</a:t>
            </a:r>
          </a:p>
        </p:txBody>
      </p:sp>
      <p:pic>
        <p:nvPicPr>
          <p:cNvPr id="171" name="piers1" descr="piers1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135600" y="762000"/>
            <a:ext cx="2857500" cy="1905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oria więzi wg J.Bowlby’ego"/>
          <p:cNvSpPr txBox="1"/>
          <p:nvPr>
            <p:ph type="title"/>
          </p:nvPr>
        </p:nvSpPr>
        <p:spPr>
          <a:xfrm>
            <a:off x="3657600" y="761999"/>
            <a:ext cx="13816323" cy="2286001"/>
          </a:xfrm>
          <a:prstGeom prst="rect">
            <a:avLst/>
          </a:prstGeom>
        </p:spPr>
        <p:txBody>
          <a:bodyPr/>
          <a:lstStyle>
            <a:lvl1pPr defTabSz="808990">
              <a:lnSpc>
                <a:spcPct val="80000"/>
              </a:lnSpc>
              <a:defRPr b="0" spc="-246" sz="8232">
                <a:solidFill>
                  <a:srgbClr val="000000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>
              <a:defRPr>
                <a:effectLst/>
              </a:defRPr>
            </a:pPr>
            <a:r>
              <a:t>Teoria więzi wg J.Bowlby’ego</a:t>
            </a:r>
          </a:p>
        </p:txBody>
      </p:sp>
      <p:sp>
        <p:nvSpPr>
          <p:cNvPr id="174" name="Długotrwałe efekty rozstania…"/>
          <p:cNvSpPr txBox="1"/>
          <p:nvPr>
            <p:ph type="body" idx="1"/>
          </p:nvPr>
        </p:nvSpPr>
        <p:spPr>
          <a:xfrm>
            <a:off x="1650778" y="3200400"/>
            <a:ext cx="20986084" cy="8839200"/>
          </a:xfrm>
          <a:prstGeom prst="rect">
            <a:avLst/>
          </a:prstGeom>
        </p:spPr>
        <p:txBody>
          <a:bodyPr/>
          <a:lstStyle/>
          <a:p>
            <a:pPr marL="0" indent="0" algn="ctr" defTabSz="2023872">
              <a:spcBef>
                <a:spcPts val="0"/>
              </a:spcBef>
              <a:buSzTx/>
              <a:buNone/>
              <a:defRPr b="0" spc="-209" sz="6972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effectLst/>
                <a:latin typeface="Graphik Medium"/>
                <a:ea typeface="Graphik Medium"/>
                <a:cs typeface="Graphik Medium"/>
                <a:sym typeface="Graphik Medium"/>
              </a:defRPr>
            </a:pPr>
            <a:r>
              <a:t>Długotrwałe efekty rozstania</a:t>
            </a:r>
          </a:p>
          <a:p>
            <a:pPr marL="0" indent="0" algn="ctr" defTabSz="685165">
              <a:spcBef>
                <a:spcPts val="0"/>
              </a:spcBef>
              <a:buSzTx/>
              <a:buNone/>
              <a:defRPr b="0" sz="3652">
                <a:solidFill>
                  <a:srgbClr val="000000"/>
                </a:solidFill>
                <a:effectLst/>
                <a:latin typeface="Graphik Medium"/>
                <a:ea typeface="Graphik Medium"/>
                <a:cs typeface="Graphik Medium"/>
                <a:sym typeface="Graphik Medium"/>
              </a:defRPr>
            </a:pPr>
          </a:p>
          <a:p>
            <a:pPr marL="0" indent="0" algn="ctr" defTabSz="685165">
              <a:spcBef>
                <a:spcPts val="0"/>
              </a:spcBef>
              <a:buSzTx/>
              <a:buNone/>
              <a:defRPr b="0" sz="3652">
                <a:solidFill>
                  <a:srgbClr val="000000"/>
                </a:solidFill>
                <a:effectLst/>
                <a:latin typeface="Graphik Medium"/>
                <a:ea typeface="Graphik Medium"/>
                <a:cs typeface="Graphik Medium"/>
                <a:sym typeface="Graphik Medium"/>
              </a:defRPr>
            </a:pPr>
            <a:r>
              <a:t>Niezdolność do okazywania uczucia</a:t>
            </a:r>
            <a:endParaRPr sz="4648"/>
          </a:p>
          <a:p>
            <a:pPr marL="0" indent="0" algn="ctr" defTabSz="685165">
              <a:spcBef>
                <a:spcPts val="0"/>
              </a:spcBef>
              <a:buSzTx/>
              <a:buNone/>
              <a:defRPr b="0" sz="3652">
                <a:solidFill>
                  <a:srgbClr val="000000"/>
                </a:solidFill>
                <a:effectLst/>
                <a:latin typeface="Graphik Medium"/>
                <a:ea typeface="Graphik Medium"/>
                <a:cs typeface="Graphik Medium"/>
                <a:sym typeface="Graphik Medium"/>
              </a:defRPr>
            </a:pPr>
            <a:r>
              <a:t>Agresja</a:t>
            </a:r>
            <a:endParaRPr sz="4648"/>
          </a:p>
          <a:p>
            <a:pPr marL="0" indent="0" algn="ctr" defTabSz="685165">
              <a:spcBef>
                <a:spcPts val="0"/>
              </a:spcBef>
              <a:buSzTx/>
              <a:buNone/>
              <a:defRPr b="0" sz="3652">
                <a:solidFill>
                  <a:srgbClr val="000000"/>
                </a:solidFill>
                <a:effectLst/>
                <a:latin typeface="Graphik Medium"/>
                <a:ea typeface="Graphik Medium"/>
                <a:cs typeface="Graphik Medium"/>
                <a:sym typeface="Graphik Medium"/>
              </a:defRPr>
            </a:pPr>
            <a:r>
              <a:t>Przestępczość</a:t>
            </a:r>
            <a:endParaRPr sz="4648"/>
          </a:p>
          <a:p>
            <a:pPr marL="0" indent="0" algn="ctr" defTabSz="685165">
              <a:spcBef>
                <a:spcPts val="0"/>
              </a:spcBef>
              <a:buSzTx/>
              <a:buNone/>
              <a:defRPr b="0" sz="3652">
                <a:solidFill>
                  <a:srgbClr val="000000"/>
                </a:solidFill>
                <a:effectLst/>
                <a:latin typeface="Graphik Medium"/>
                <a:ea typeface="Graphik Medium"/>
                <a:cs typeface="Graphik Medium"/>
                <a:sym typeface="Graphik Medium"/>
              </a:defRPr>
            </a:pPr>
            <a:r>
              <a:t>Egocentryzm</a:t>
            </a:r>
            <a:endParaRPr sz="4648"/>
          </a:p>
          <a:p>
            <a:pPr marL="640365" indent="-640365" algn="ctr" defTabSz="685165">
              <a:spcBef>
                <a:spcPts val="0"/>
              </a:spcBef>
              <a:buBlip>
                <a:blip r:embed="rId3"/>
              </a:buBlip>
              <a:defRPr b="0" sz="4482">
                <a:solidFill>
                  <a:srgbClr val="000000"/>
                </a:solidFill>
                <a:effectLst/>
                <a:latin typeface="Graphik Medium"/>
                <a:ea typeface="Graphik Medium"/>
                <a:cs typeface="Graphik Medium"/>
                <a:sym typeface="Graphik Medium"/>
              </a:defRPr>
            </a:pPr>
            <a:endParaRPr sz="3984"/>
          </a:p>
          <a:p>
            <a:pPr marL="0" indent="0" algn="ctr" defTabSz="685165">
              <a:spcBef>
                <a:spcPts val="0"/>
              </a:spcBef>
              <a:buSzTx/>
              <a:buNone/>
              <a:defRPr b="0" sz="4482">
                <a:solidFill>
                  <a:srgbClr val="000000"/>
                </a:solidFill>
                <a:effectLst/>
                <a:latin typeface="Graphik Medium"/>
                <a:ea typeface="Graphik Medium"/>
                <a:cs typeface="Graphik Medium"/>
                <a:sym typeface="Graphik Medium"/>
              </a:defRPr>
            </a:pPr>
            <a:r>
              <a:t>Dziecko stopniowo traci zainteresowanie ludźmi i coraz rzadziej inwestuje uczucia w kogokolwiek, a coraz silniej koncentruje się na sobie samym. Cała energia, z która dziecko przyszło na świat aby kochać innych została przekierowana na siebie samego i dziecko zostaje z nią uwięzione we własnym wnętrzu.</a:t>
            </a:r>
          </a:p>
        </p:txBody>
      </p:sp>
      <p:pic>
        <p:nvPicPr>
          <p:cNvPr id="175" name="piers1" descr="piers1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135600" y="762000"/>
            <a:ext cx="2857500" cy="1905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cover dir="d"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IŁA I WPŁYW WIĘZI…"/>
          <p:cNvSpPr txBox="1"/>
          <p:nvPr>
            <p:ph type="body" idx="1"/>
          </p:nvPr>
        </p:nvSpPr>
        <p:spPr>
          <a:xfrm>
            <a:off x="1270000" y="1000548"/>
            <a:ext cx="21844000" cy="11905454"/>
          </a:xfrm>
          <a:prstGeom prst="rect">
            <a:avLst/>
          </a:prstGeom>
        </p:spPr>
        <p:txBody>
          <a:bodyPr/>
          <a:lstStyle/>
          <a:p>
            <a:pPr defTabSz="553084">
              <a:defRPr sz="2800">
                <a:solidFill>
                  <a:srgbClr val="4A4A4A"/>
                </a:solidFill>
              </a:defRPr>
            </a:pPr>
          </a:p>
          <a:p>
            <a:pPr defTabSz="1633686">
              <a:lnSpc>
                <a:spcPct val="90000"/>
              </a:lnSpc>
              <a:defRPr spc="-300" sz="77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r>
              <a:t>SIŁA I WPŁYW WIĘZI </a:t>
            </a:r>
            <a:endParaRPr spc="-233">
              <a:gradFill flip="none" rotWithShape="1">
                <a:gsLst>
                  <a:gs pos="0">
                    <a:srgbClr val="1E98FD"/>
                  </a:gs>
                  <a:gs pos="100000">
                    <a:srgbClr val="FF00F7"/>
                  </a:gs>
                </a:gsLst>
                <a:lin ang="3960000" scaled="0"/>
              </a:gradFill>
            </a:endParaRPr>
          </a:p>
          <a:p>
            <a:pPr marL="333367" indent="-333367" defTabSz="553084">
              <a:buSzPct val="100000"/>
              <a:buChar char="•"/>
              <a:defRPr sz="2800">
                <a:solidFill>
                  <a:srgbClr val="4A4A4A"/>
                </a:solidFill>
              </a:defRPr>
            </a:pPr>
          </a:p>
          <a:p>
            <a:pPr marL="499193" indent="-499193" defTabSz="553084">
              <a:lnSpc>
                <a:spcPct val="120000"/>
              </a:lnSpc>
              <a:buSzPct val="50000"/>
              <a:buBlip>
                <a:blip r:embed="rId3"/>
              </a:buBlip>
              <a:defRPr sz="4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jednostki niedostosowane społecznie charakteryzuje mniej pozytywna wizja świata, innych ludzi i relacji z nimi i samego siebie, a w szczególności:</a:t>
            </a:r>
          </a:p>
          <a:p>
            <a:pPr defTabSz="553084">
              <a:lnSpc>
                <a:spcPct val="120000"/>
              </a:lnSpc>
              <a:defRPr sz="4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553084">
              <a:lnSpc>
                <a:spcPct val="120000"/>
              </a:lnSpc>
              <a:defRPr sz="4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przewidywalności i sprawiedliwości świata (lub jego chaotycznego i niesprawiedliwego funkcjonowania),</a:t>
            </a:r>
          </a:p>
          <a:p>
            <a:pPr defTabSz="553084">
              <a:lnSpc>
                <a:spcPct val="120000"/>
              </a:lnSpc>
              <a:defRPr sz="4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możliwości uzyskania wsparcia lub odczuwania zagrożenia ze strony innych ludzi</a:t>
            </a:r>
          </a:p>
          <a:p>
            <a:pPr defTabSz="553084">
              <a:lnSpc>
                <a:spcPct val="120000"/>
              </a:lnSpc>
              <a:defRPr sz="4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przekonania na temat własnych kompetencji radzenia sobie z sytuacjami trudnymi (wysokich lub niskich)</a:t>
            </a:r>
          </a:p>
          <a:p>
            <a:pPr defTabSz="553084">
              <a:lnSpc>
                <a:spcPct val="120000"/>
              </a:lnSpc>
              <a:defRPr b="1" sz="4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Przekonania na temat świata i samego siebie</a:t>
            </a:r>
            <a:r>
              <a:rPr b="0"/>
              <a:t> odgrywają istotną rolę w kształtowaniu relacji człowieka ze światem przyjmując charakter adaptacyjny lub dezadaptacyjny</a:t>
            </a:r>
          </a:p>
          <a:p>
            <a:pPr defTabSz="553084">
              <a:lnSpc>
                <a:spcPct val="120000"/>
              </a:lnSpc>
              <a:defRPr sz="4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553084">
              <a:lnSpc>
                <a:spcPct val="120000"/>
              </a:lnSpc>
              <a:defRPr b="1" sz="4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Analizując</a:t>
            </a:r>
            <a:r>
              <a:rPr b="0"/>
              <a:t> te schematy można dokonywać diagnozy różnicowej między osobami dostosowanymi i niedostosowanymi społecznie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circl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rzyczyny zaburzeń więzi"/>
          <p:cNvSpPr txBox="1"/>
          <p:nvPr>
            <p:ph type="title"/>
          </p:nvPr>
        </p:nvSpPr>
        <p:spPr>
          <a:xfrm>
            <a:off x="3657600" y="609600"/>
            <a:ext cx="17068800" cy="1513633"/>
          </a:xfrm>
          <a:prstGeom prst="rect">
            <a:avLst/>
          </a:prstGeom>
        </p:spPr>
        <p:txBody>
          <a:bodyPr/>
          <a:lstStyle>
            <a:lvl1pPr defTabSz="975335">
              <a:lnSpc>
                <a:spcPct val="80000"/>
              </a:lnSpc>
              <a:defRPr b="0" spc="-179" sz="896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>
              <a:defRPr>
                <a:effectLst/>
              </a:defRPr>
            </a:pPr>
            <a:r>
              <a:t>Przyczyny zaburzeń więzi</a:t>
            </a:r>
          </a:p>
        </p:txBody>
      </p:sp>
      <p:sp>
        <p:nvSpPr>
          <p:cNvPr id="180" name="- porzucenie, przemoc, zaniedbanie w pierwszych trzech latach życia…"/>
          <p:cNvSpPr txBox="1"/>
          <p:nvPr>
            <p:ph type="body" idx="1"/>
          </p:nvPr>
        </p:nvSpPr>
        <p:spPr>
          <a:xfrm>
            <a:off x="1653370" y="2683865"/>
            <a:ext cx="19073030" cy="10477316"/>
          </a:xfrm>
          <a:prstGeom prst="rect">
            <a:avLst/>
          </a:prstGeom>
        </p:spPr>
        <p:txBody>
          <a:bodyPr/>
          <a:lstStyle/>
          <a:p>
            <a:pPr marL="0" indent="0" algn="ctr" defTabSz="734694">
              <a:spcBef>
                <a:spcPts val="0"/>
              </a:spcBef>
              <a:buSzTx/>
              <a:buNone/>
              <a:defRPr b="0" sz="3916">
                <a:solidFill>
                  <a:srgbClr val="000000"/>
                </a:solidFill>
                <a:effectLst/>
                <a:latin typeface="Graphik Medium"/>
                <a:ea typeface="Graphik Medium"/>
                <a:cs typeface="Graphik Medium"/>
                <a:sym typeface="Graphik Medium"/>
              </a:defRPr>
            </a:pPr>
            <a:br/>
            <a:r>
              <a:rPr sz="4272">
                <a:latin typeface="Arial"/>
                <a:ea typeface="Arial"/>
                <a:cs typeface="Arial"/>
                <a:sym typeface="Arial"/>
              </a:rPr>
              <a:t>- porzucenie, przemoc, zaniedbanie w pierwszych trzech latach życia </a:t>
            </a:r>
            <a:endParaRPr sz="4272">
              <a:latin typeface="Arial"/>
              <a:ea typeface="Arial"/>
              <a:cs typeface="Arial"/>
              <a:sym typeface="Arial"/>
            </a:endParaRPr>
          </a:p>
          <a:p>
            <a:pPr marL="0" indent="0" algn="ctr" defTabSz="734694">
              <a:spcBef>
                <a:spcPts val="0"/>
              </a:spcBef>
              <a:buSzTx/>
              <a:buNone/>
              <a:defRPr b="0" sz="3916">
                <a:solidFill>
                  <a:srgbClr val="000000"/>
                </a:solidFill>
                <a:effectLst/>
                <a:latin typeface="Graphik Medium"/>
                <a:ea typeface="Graphik Medium"/>
                <a:cs typeface="Graphik Medium"/>
                <a:sym typeface="Graphik Medium"/>
              </a:defRPr>
            </a:pPr>
            <a:br>
              <a:rPr sz="4272">
                <a:latin typeface="Arial"/>
                <a:ea typeface="Arial"/>
                <a:cs typeface="Arial"/>
                <a:sym typeface="Arial"/>
              </a:rPr>
            </a:br>
            <a:r>
              <a:rPr sz="4272">
                <a:latin typeface="Arial"/>
                <a:ea typeface="Arial"/>
                <a:cs typeface="Arial"/>
                <a:sym typeface="Arial"/>
              </a:rPr>
              <a:t>- nadużywanie przez matkę alkoholu lub narkotyków</a:t>
            </a:r>
            <a:br>
              <a:rPr sz="4272">
                <a:latin typeface="Arial"/>
                <a:ea typeface="Arial"/>
                <a:cs typeface="Arial"/>
                <a:sym typeface="Arial"/>
              </a:rPr>
            </a:br>
            <a:r>
              <a:rPr sz="4272">
                <a:latin typeface="Arial"/>
                <a:ea typeface="Arial"/>
                <a:cs typeface="Arial"/>
                <a:sym typeface="Arial"/>
              </a:rPr>
              <a:t> </a:t>
            </a:r>
            <a:br>
              <a:rPr sz="4272">
                <a:latin typeface="Arial"/>
                <a:ea typeface="Arial"/>
                <a:cs typeface="Arial"/>
                <a:sym typeface="Arial"/>
              </a:rPr>
            </a:br>
            <a:r>
              <a:rPr sz="4272">
                <a:latin typeface="Arial"/>
                <a:ea typeface="Arial"/>
                <a:cs typeface="Arial"/>
                <a:sym typeface="Arial"/>
              </a:rPr>
              <a:t>- brak harmonijnego i odpowiedzialnego związku pomiędzy matką a dzieckiem, np depresja matki</a:t>
            </a:r>
            <a:br>
              <a:rPr sz="4272">
                <a:latin typeface="Arial"/>
                <a:ea typeface="Arial"/>
                <a:cs typeface="Arial"/>
                <a:sym typeface="Arial"/>
              </a:rPr>
            </a:br>
            <a:r>
              <a:rPr sz="4272">
                <a:latin typeface="Arial"/>
                <a:ea typeface="Arial"/>
                <a:cs typeface="Arial"/>
                <a:sym typeface="Arial"/>
              </a:rPr>
              <a:t> </a:t>
            </a:r>
            <a:br>
              <a:rPr sz="4272">
                <a:latin typeface="Arial"/>
                <a:ea typeface="Arial"/>
                <a:cs typeface="Arial"/>
                <a:sym typeface="Arial"/>
              </a:rPr>
            </a:br>
            <a:r>
              <a:rPr sz="4272">
                <a:latin typeface="Arial"/>
                <a:ea typeface="Arial"/>
                <a:cs typeface="Arial"/>
                <a:sym typeface="Arial"/>
              </a:rPr>
              <a:t>- młoda lub niedoświadczona matka ze słabymi umiejętnościami rodzicielskimi</a:t>
            </a:r>
            <a:br>
              <a:rPr sz="4272">
                <a:latin typeface="Arial"/>
                <a:ea typeface="Arial"/>
                <a:cs typeface="Arial"/>
                <a:sym typeface="Arial"/>
              </a:rPr>
            </a:br>
            <a:r>
              <a:rPr sz="4272">
                <a:latin typeface="Arial"/>
                <a:ea typeface="Arial"/>
                <a:cs typeface="Arial"/>
                <a:sym typeface="Arial"/>
              </a:rPr>
              <a:t> </a:t>
            </a:r>
            <a:br>
              <a:rPr sz="4272">
                <a:latin typeface="Arial"/>
                <a:ea typeface="Arial"/>
                <a:cs typeface="Arial"/>
                <a:sym typeface="Arial"/>
              </a:rPr>
            </a:br>
            <a:r>
              <a:rPr sz="4272">
                <a:latin typeface="Arial"/>
                <a:ea typeface="Arial"/>
                <a:cs typeface="Arial"/>
                <a:sym typeface="Arial"/>
              </a:rPr>
              <a:t>- niechęć matki do własnej ciąży</a:t>
            </a:r>
            <a:br>
              <a:rPr sz="4272">
                <a:latin typeface="Arial"/>
                <a:ea typeface="Arial"/>
                <a:cs typeface="Arial"/>
                <a:sym typeface="Arial"/>
              </a:rPr>
            </a:br>
            <a:r>
              <a:rPr sz="4272">
                <a:latin typeface="Arial"/>
                <a:ea typeface="Arial"/>
                <a:cs typeface="Arial"/>
                <a:sym typeface="Arial"/>
              </a:rPr>
              <a:t> </a:t>
            </a:r>
            <a:br>
              <a:rPr sz="4272">
                <a:latin typeface="Arial"/>
                <a:ea typeface="Arial"/>
                <a:cs typeface="Arial"/>
                <a:sym typeface="Arial"/>
              </a:rPr>
            </a:br>
            <a:r>
              <a:rPr sz="4272">
                <a:latin typeface="Arial"/>
                <a:ea typeface="Arial"/>
                <a:cs typeface="Arial"/>
                <a:sym typeface="Arial"/>
              </a:rPr>
              <a:t>- wiele pierwszych opiekunek / zastępczy system opieki</a:t>
            </a:r>
            <a:br>
              <a:rPr sz="4272">
                <a:latin typeface="Arial"/>
                <a:ea typeface="Arial"/>
                <a:cs typeface="Arial"/>
                <a:sym typeface="Arial"/>
              </a:rPr>
            </a:br>
            <a:r>
              <a:rPr sz="4272">
                <a:latin typeface="Arial"/>
                <a:ea typeface="Arial"/>
                <a:cs typeface="Arial"/>
                <a:sym typeface="Arial"/>
              </a:rPr>
              <a:t> </a:t>
            </a:r>
            <a:br>
              <a:rPr sz="4272">
                <a:latin typeface="Arial"/>
                <a:ea typeface="Arial"/>
                <a:cs typeface="Arial"/>
                <a:sym typeface="Arial"/>
              </a:rPr>
            </a:br>
            <a:r>
              <a:rPr sz="4272">
                <a:latin typeface="Arial"/>
                <a:ea typeface="Arial"/>
                <a:cs typeface="Arial"/>
                <a:sym typeface="Arial"/>
              </a:rPr>
              <a:t>- zinstytucjonalizowanie (domy dziecka)</a:t>
            </a:r>
            <a:endParaRPr sz="4272">
              <a:latin typeface="Arial"/>
              <a:ea typeface="Arial"/>
              <a:cs typeface="Arial"/>
              <a:sym typeface="Arial"/>
            </a:endParaRPr>
          </a:p>
          <a:p>
            <a:pPr marL="0" indent="0" algn="ctr" defTabSz="734694">
              <a:spcBef>
                <a:spcPts val="0"/>
              </a:spcBef>
              <a:buSzTx/>
              <a:buNone/>
              <a:defRPr b="0" sz="3916">
                <a:solidFill>
                  <a:srgbClr val="000000"/>
                </a:solidFill>
                <a:effectLst/>
                <a:latin typeface="Graphik Medium"/>
                <a:ea typeface="Graphik Medium"/>
                <a:cs typeface="Graphik Medium"/>
                <a:sym typeface="Graphik Medium"/>
              </a:defRPr>
            </a:pPr>
            <a:r>
              <a:rPr sz="4272">
                <a:latin typeface="Arial"/>
                <a:ea typeface="Arial"/>
                <a:cs typeface="Arial"/>
                <a:sym typeface="Arial"/>
              </a:rPr>
              <a:t>- separacja od rodzica ( śmierć, rozwód, choroba)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Układ nerwowy, stres, kortyzol"/>
          <p:cNvSpPr txBox="1"/>
          <p:nvPr>
            <p:ph type="title"/>
          </p:nvPr>
        </p:nvSpPr>
        <p:spPr>
          <a:xfrm>
            <a:off x="1270000" y="616551"/>
            <a:ext cx="21844000" cy="1897296"/>
          </a:xfrm>
          <a:prstGeom prst="rect">
            <a:avLst/>
          </a:prstGeom>
        </p:spPr>
        <p:txBody>
          <a:bodyPr/>
          <a:lstStyle>
            <a:lvl1pPr>
              <a:defRPr b="1" i="1" spc="-4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Układ nerwowy, stres, kortyzol</a:t>
            </a:r>
          </a:p>
        </p:txBody>
      </p:sp>
      <p:sp>
        <p:nvSpPr>
          <p:cNvPr id="183" name="- toksyny w ciąży i niedotlenienie okołoporodowe…"/>
          <p:cNvSpPr txBox="1"/>
          <p:nvPr>
            <p:ph type="body" idx="1"/>
          </p:nvPr>
        </p:nvSpPr>
        <p:spPr>
          <a:xfrm>
            <a:off x="1511186" y="4187230"/>
            <a:ext cx="21844002" cy="6678105"/>
          </a:xfrm>
          <a:prstGeom prst="rect">
            <a:avLst/>
          </a:prstGeom>
        </p:spPr>
        <p:txBody>
          <a:bodyPr/>
          <a:lstStyle/>
          <a:p>
            <a:pPr defTabSz="771970">
              <a:spcBef>
                <a:spcPts val="5400"/>
              </a:spcBef>
              <a:defRPr sz="4300"/>
            </a:pPr>
            <a:r>
              <a:t>- toksyny w ciąży i niedotlenienie okołoporodowe</a:t>
            </a:r>
          </a:p>
          <a:p>
            <a:pPr defTabSz="771970">
              <a:spcBef>
                <a:spcPts val="5400"/>
              </a:spcBef>
              <a:defRPr sz="4300"/>
            </a:pPr>
            <a:r>
              <a:t>- brak emocjonalnego wsparcia niemowląt, najniebezpieczniejsze jest ODDZIELENIE OD OPIEKUNA</a:t>
            </a:r>
          </a:p>
          <a:p>
            <a:pPr defTabSz="771970">
              <a:spcBef>
                <a:spcPts val="5400"/>
              </a:spcBef>
              <a:defRPr sz="4300"/>
            </a:pPr>
            <a:r>
              <a:t>- stres u niemowląt (nieustanne ignorowanie płaczu skutkuje wysokim poziomem kortyzolu) - hipokamp, kora oczodołowa</a:t>
            </a:r>
          </a:p>
          <a:p>
            <a:pPr defTabSz="771970">
              <a:spcBef>
                <a:spcPts val="5400"/>
              </a:spcBef>
              <a:defRPr sz="4300"/>
            </a:pPr>
            <a:r>
              <a:t>- dzieci głaskane, kołysane i tulone posiadają niższy poziom kortyzolu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MPERAMENT na początek…"/>
          <p:cNvSpPr txBox="1"/>
          <p:nvPr>
            <p:ph type="body" idx="1"/>
          </p:nvPr>
        </p:nvSpPr>
        <p:spPr>
          <a:xfrm>
            <a:off x="1270000" y="1042096"/>
            <a:ext cx="21844000" cy="11631809"/>
          </a:xfrm>
          <a:prstGeom prst="rect">
            <a:avLst/>
          </a:prstGeom>
        </p:spPr>
        <p:txBody>
          <a:bodyPr/>
          <a:lstStyle/>
          <a:p>
            <a:pPr defTabSz="2438337">
              <a:lnSpc>
                <a:spcPct val="90000"/>
              </a:lnSpc>
              <a:defRPr b="1" i="1" spc="-300" sz="7600"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Helvetica Neue"/>
              </a:defRPr>
            </a:pPr>
            <a:r>
              <a:t>TEMPERAMENT na początek</a:t>
            </a:r>
            <a:endParaRPr spc="-156" sz="5200">
              <a:gradFill flip="none" rotWithShape="1">
                <a:gsLst>
                  <a:gs pos="0">
                    <a:srgbClr val="1E98FD"/>
                  </a:gs>
                  <a:gs pos="100000">
                    <a:srgbClr val="FF00F7"/>
                  </a:gs>
                </a:gsLst>
                <a:lin ang="3960000" scaled="0"/>
              </a:gradFill>
            </a:endParaRPr>
          </a:p>
          <a:p>
            <a:pPr>
              <a:lnSpc>
                <a:spcPct val="200000"/>
              </a:lnSpc>
              <a:defRPr b="1" i="1" sz="46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>
              <a:lnSpc>
                <a:spcPct val="200000"/>
              </a:lnSpc>
              <a:defRPr b="1" i="1" sz="4600">
                <a:latin typeface="+mn-lt"/>
                <a:ea typeface="+mn-ea"/>
                <a:cs typeface="+mn-cs"/>
                <a:sym typeface="Helvetica Neue"/>
              </a:defRPr>
            </a:pPr>
            <a:r>
              <a:t>- </a:t>
            </a:r>
            <a:r>
              <a:rPr b="0" i="0">
                <a:latin typeface="Graphik Medium"/>
                <a:ea typeface="Graphik Medium"/>
                <a:cs typeface="Graphik Medium"/>
                <a:sym typeface="Graphik Medium"/>
              </a:rPr>
              <a:t>bezpieczne przywiązanie emocjonalne jest produktem wzajemnych relacji, a nie indywidualnego temperamentu</a:t>
            </a:r>
          </a:p>
          <a:p>
            <a:pPr>
              <a:lnSpc>
                <a:spcPct val="200000"/>
              </a:lnSpc>
              <a:defRPr sz="4600"/>
            </a:pPr>
            <a:r>
              <a:t>- „trudne” czyli wysoko reaktywne dzieci należy jeszcze częściej przytulać i karmić niż dzieci „łatwe”</a:t>
            </a:r>
          </a:p>
          <a:p>
            <a:pPr>
              <a:lnSpc>
                <a:spcPct val="200000"/>
              </a:lnSpc>
              <a:defRPr sz="4600"/>
            </a:pPr>
            <a:r>
              <a:t>- w każdym przypadku to rodzice przywracają dziecku stan opanowania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1_ColorGradientLight">
  <a:themeElements>
    <a:clrScheme name="31_ColorGradient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31_ColorGradientLigh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1_ColorGradien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raphik Semibold"/>
            <a:ea typeface="Graphik Semibold"/>
            <a:cs typeface="Graphik Semibold"/>
            <a:sym typeface="Graphik Semi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raphik Semibold"/>
            <a:ea typeface="Graphik Semibold"/>
            <a:cs typeface="Graphik Semibold"/>
            <a:sym typeface="Graphik Semi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1_ColorGradientLight">
  <a:themeElements>
    <a:clrScheme name="31_ColorGradient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31_ColorGradientLigh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1_ColorGradien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raphik Semibold"/>
            <a:ea typeface="Graphik Semibold"/>
            <a:cs typeface="Graphik Semibold"/>
            <a:sym typeface="Graphik Semi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raphik Semibold"/>
            <a:ea typeface="Graphik Semibold"/>
            <a:cs typeface="Graphik Semibold"/>
            <a:sym typeface="Graphik Semi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